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0"/>
  </p:notesMasterIdLst>
  <p:sldIdLst>
    <p:sldId id="343" r:id="rId2"/>
    <p:sldId id="344" r:id="rId3"/>
    <p:sldId id="345" r:id="rId4"/>
    <p:sldId id="349" r:id="rId5"/>
    <p:sldId id="348" r:id="rId6"/>
    <p:sldId id="395" r:id="rId7"/>
    <p:sldId id="351" r:id="rId8"/>
    <p:sldId id="278" r:id="rId9"/>
    <p:sldId id="257" r:id="rId10"/>
    <p:sldId id="279" r:id="rId11"/>
    <p:sldId id="259" r:id="rId12"/>
    <p:sldId id="260" r:id="rId13"/>
    <p:sldId id="261" r:id="rId14"/>
    <p:sldId id="263" r:id="rId15"/>
    <p:sldId id="262" r:id="rId16"/>
    <p:sldId id="269" r:id="rId17"/>
    <p:sldId id="270" r:id="rId18"/>
    <p:sldId id="352" r:id="rId19"/>
    <p:sldId id="264" r:id="rId20"/>
    <p:sldId id="272" r:id="rId21"/>
    <p:sldId id="266" r:id="rId22"/>
    <p:sldId id="267" r:id="rId23"/>
    <p:sldId id="353" r:id="rId24"/>
    <p:sldId id="273" r:id="rId25"/>
    <p:sldId id="274" r:id="rId26"/>
    <p:sldId id="275" r:id="rId27"/>
    <p:sldId id="276" r:id="rId28"/>
    <p:sldId id="277" r:id="rId29"/>
    <p:sldId id="283" r:id="rId30"/>
    <p:sldId id="284" r:id="rId31"/>
    <p:sldId id="285" r:id="rId32"/>
    <p:sldId id="354" r:id="rId33"/>
    <p:sldId id="287" r:id="rId34"/>
    <p:sldId id="288" r:id="rId35"/>
    <p:sldId id="289" r:id="rId36"/>
    <p:sldId id="355" r:id="rId37"/>
    <p:sldId id="291" r:id="rId38"/>
    <p:sldId id="292" r:id="rId39"/>
    <p:sldId id="293" r:id="rId40"/>
    <p:sldId id="294" r:id="rId41"/>
    <p:sldId id="295" r:id="rId42"/>
    <p:sldId id="356" r:id="rId43"/>
    <p:sldId id="296" r:id="rId44"/>
    <p:sldId id="297" r:id="rId45"/>
    <p:sldId id="357" r:id="rId46"/>
    <p:sldId id="265" r:id="rId47"/>
    <p:sldId id="298" r:id="rId48"/>
    <p:sldId id="299" r:id="rId49"/>
    <p:sldId id="300" r:id="rId50"/>
    <p:sldId id="358" r:id="rId51"/>
    <p:sldId id="302" r:id="rId52"/>
    <p:sldId id="303" r:id="rId53"/>
    <p:sldId id="304" r:id="rId54"/>
    <p:sldId id="305" r:id="rId55"/>
    <p:sldId id="306" r:id="rId56"/>
    <p:sldId id="392" r:id="rId57"/>
    <p:sldId id="256" r:id="rId58"/>
    <p:sldId id="377" r:id="rId59"/>
    <p:sldId id="378" r:id="rId60"/>
    <p:sldId id="379" r:id="rId61"/>
    <p:sldId id="380" r:id="rId62"/>
    <p:sldId id="381" r:id="rId63"/>
    <p:sldId id="382" r:id="rId64"/>
    <p:sldId id="268" r:id="rId65"/>
    <p:sldId id="383" r:id="rId66"/>
    <p:sldId id="384" r:id="rId67"/>
    <p:sldId id="271" r:id="rId68"/>
    <p:sldId id="385" r:id="rId69"/>
    <p:sldId id="386" r:id="rId70"/>
    <p:sldId id="387" r:id="rId71"/>
    <p:sldId id="388" r:id="rId72"/>
    <p:sldId id="389" r:id="rId73"/>
    <p:sldId id="390" r:id="rId74"/>
    <p:sldId id="391" r:id="rId75"/>
    <p:sldId id="396" r:id="rId76"/>
    <p:sldId id="308" r:id="rId77"/>
    <p:sldId id="309" r:id="rId78"/>
    <p:sldId id="310" r:id="rId79"/>
    <p:sldId id="311" r:id="rId80"/>
    <p:sldId id="312" r:id="rId81"/>
    <p:sldId id="397" r:id="rId82"/>
    <p:sldId id="407" r:id="rId83"/>
    <p:sldId id="408" r:id="rId84"/>
    <p:sldId id="409" r:id="rId85"/>
    <p:sldId id="410" r:id="rId86"/>
    <p:sldId id="280" r:id="rId87"/>
    <p:sldId id="281" r:id="rId88"/>
    <p:sldId id="411" r:id="rId89"/>
    <p:sldId id="398" r:id="rId90"/>
    <p:sldId id="314" r:id="rId91"/>
    <p:sldId id="315" r:id="rId92"/>
    <p:sldId id="316" r:id="rId93"/>
    <p:sldId id="317" r:id="rId94"/>
    <p:sldId id="399" r:id="rId95"/>
    <p:sldId id="319" r:id="rId96"/>
    <p:sldId id="320" r:id="rId97"/>
    <p:sldId id="400" r:id="rId98"/>
    <p:sldId id="321" r:id="rId99"/>
    <p:sldId id="322" r:id="rId100"/>
    <p:sldId id="401" r:id="rId101"/>
    <p:sldId id="323" r:id="rId102"/>
    <p:sldId id="324" r:id="rId103"/>
    <p:sldId id="402" r:id="rId104"/>
    <p:sldId id="325" r:id="rId105"/>
    <p:sldId id="326" r:id="rId106"/>
    <p:sldId id="403" r:id="rId107"/>
    <p:sldId id="404" r:id="rId108"/>
    <p:sldId id="406" r:id="rId1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FFFF99"/>
    <a:srgbClr val="FFFFCC"/>
    <a:srgbClr val="FF00FF"/>
    <a:srgbClr val="FFB7B7"/>
    <a:srgbClr val="FF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82" autoAdjust="0"/>
    <p:restoredTop sz="94641" autoAdjust="0"/>
  </p:normalViewPr>
  <p:slideViewPr>
    <p:cSldViewPr snapToGrid="0">
      <p:cViewPr varScale="1">
        <p:scale>
          <a:sx n="104" d="100"/>
          <a:sy n="104" d="100"/>
        </p:scale>
        <p:origin x="4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115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oladz, Miroslaw (Nokia - PL/Krakow)" userId="bee5199c-19a2-4965-b4a1-0f09bf4e1b4f" providerId="ADAL" clId="{48D8B2AE-79ED-46D0-896D-35BFB6E4AE4E}"/>
    <pc:docChg chg="undo custSel modSld">
      <pc:chgData name="Zoladz, Miroslaw (Nokia - PL/Krakow)" userId="bee5199c-19a2-4965-b4a1-0f09bf4e1b4f" providerId="ADAL" clId="{48D8B2AE-79ED-46D0-896D-35BFB6E4AE4E}" dt="2022-07-08T10:50:32.305" v="497" actId="20577"/>
      <pc:docMkLst>
        <pc:docMk/>
      </pc:docMkLst>
      <pc:sldChg chg="modSp mod">
        <pc:chgData name="Zoladz, Miroslaw (Nokia - PL/Krakow)" userId="bee5199c-19a2-4965-b4a1-0f09bf4e1b4f" providerId="ADAL" clId="{48D8B2AE-79ED-46D0-896D-35BFB6E4AE4E}" dt="2022-07-08T10:44:49.774" v="262" actId="1076"/>
        <pc:sldMkLst>
          <pc:docMk/>
          <pc:sldMk cId="900897304" sldId="268"/>
        </pc:sldMkLst>
        <pc:spChg chg="mod">
          <ac:chgData name="Zoladz, Miroslaw (Nokia - PL/Krakow)" userId="bee5199c-19a2-4965-b4a1-0f09bf4e1b4f" providerId="ADAL" clId="{48D8B2AE-79ED-46D0-896D-35BFB6E4AE4E}" dt="2022-07-08T10:44:49.774" v="262" actId="1076"/>
          <ac:spMkLst>
            <pc:docMk/>
            <pc:sldMk cId="900897304" sldId="268"/>
            <ac:spMk id="13" creationId="{6583839A-F023-4487-8161-9BA59B70F336}"/>
          </ac:spMkLst>
        </pc:spChg>
        <pc:spChg chg="mod">
          <ac:chgData name="Zoladz, Miroslaw (Nokia - PL/Krakow)" userId="bee5199c-19a2-4965-b4a1-0f09bf4e1b4f" providerId="ADAL" clId="{48D8B2AE-79ED-46D0-896D-35BFB6E4AE4E}" dt="2022-07-08T10:44:28.584" v="227" actId="2710"/>
          <ac:spMkLst>
            <pc:docMk/>
            <pc:sldMk cId="900897304" sldId="268"/>
            <ac:spMk id="17" creationId="{043EFE70-9A39-4F3E-AD3D-494B8F983739}"/>
          </ac:spMkLst>
        </pc:spChg>
        <pc:spChg chg="mod">
          <ac:chgData name="Zoladz, Miroslaw (Nokia - PL/Krakow)" userId="bee5199c-19a2-4965-b4a1-0f09bf4e1b4f" providerId="ADAL" clId="{48D8B2AE-79ED-46D0-896D-35BFB6E4AE4E}" dt="2022-07-08T10:44:36.402" v="249" actId="1036"/>
          <ac:spMkLst>
            <pc:docMk/>
            <pc:sldMk cId="900897304" sldId="268"/>
            <ac:spMk id="21" creationId="{241AA8D8-5BF5-4CE3-8FF1-D42A76835687}"/>
          </ac:spMkLst>
        </pc:spChg>
      </pc:sldChg>
      <pc:sldChg chg="addSp delSp modSp mod">
        <pc:chgData name="Zoladz, Miroslaw (Nokia - PL/Krakow)" userId="bee5199c-19a2-4965-b4a1-0f09bf4e1b4f" providerId="ADAL" clId="{48D8B2AE-79ED-46D0-896D-35BFB6E4AE4E}" dt="2022-07-08T10:49:15.190" v="388" actId="1076"/>
        <pc:sldMkLst>
          <pc:docMk/>
          <pc:sldMk cId="949904994" sldId="280"/>
        </pc:sldMkLst>
        <pc:spChg chg="mod">
          <ac:chgData name="Zoladz, Miroslaw (Nokia - PL/Krakow)" userId="bee5199c-19a2-4965-b4a1-0f09bf4e1b4f" providerId="ADAL" clId="{48D8B2AE-79ED-46D0-896D-35BFB6E4AE4E}" dt="2022-07-08T10:48:44.026" v="379" actId="20577"/>
          <ac:spMkLst>
            <pc:docMk/>
            <pc:sldMk cId="949904994" sldId="280"/>
            <ac:spMk id="14" creationId="{C9F641C9-CEEE-4B25-8A32-21661FD86EF9}"/>
          </ac:spMkLst>
        </pc:spChg>
        <pc:spChg chg="add mod">
          <ac:chgData name="Zoladz, Miroslaw (Nokia - PL/Krakow)" userId="bee5199c-19a2-4965-b4a1-0f09bf4e1b4f" providerId="ADAL" clId="{48D8B2AE-79ED-46D0-896D-35BFB6E4AE4E}" dt="2022-07-08T10:49:12.992" v="387" actId="1076"/>
          <ac:spMkLst>
            <pc:docMk/>
            <pc:sldMk cId="949904994" sldId="280"/>
            <ac:spMk id="15" creationId="{A49E5B2E-D126-4BFC-8032-73635C764537}"/>
          </ac:spMkLst>
        </pc:spChg>
        <pc:spChg chg="mod">
          <ac:chgData name="Zoladz, Miroslaw (Nokia - PL/Krakow)" userId="bee5199c-19a2-4965-b4a1-0f09bf4e1b4f" providerId="ADAL" clId="{48D8B2AE-79ED-46D0-896D-35BFB6E4AE4E}" dt="2022-07-08T10:48:46.059" v="380" actId="20577"/>
          <ac:spMkLst>
            <pc:docMk/>
            <pc:sldMk cId="949904994" sldId="280"/>
            <ac:spMk id="16" creationId="{2B071C06-C6F5-4E4E-BA92-F4A16AFD67F8}"/>
          </ac:spMkLst>
        </pc:spChg>
        <pc:spChg chg="add mod">
          <ac:chgData name="Zoladz, Miroslaw (Nokia - PL/Krakow)" userId="bee5199c-19a2-4965-b4a1-0f09bf4e1b4f" providerId="ADAL" clId="{48D8B2AE-79ED-46D0-896D-35BFB6E4AE4E}" dt="2022-07-08T10:49:15.190" v="388" actId="1076"/>
          <ac:spMkLst>
            <pc:docMk/>
            <pc:sldMk cId="949904994" sldId="280"/>
            <ac:spMk id="17" creationId="{BA8A5CC6-8993-49E3-89BB-10FF76FF6F9C}"/>
          </ac:spMkLst>
        </pc:spChg>
        <pc:picChg chg="del">
          <ac:chgData name="Zoladz, Miroslaw (Nokia - PL/Krakow)" userId="bee5199c-19a2-4965-b4a1-0f09bf4e1b4f" providerId="ADAL" clId="{48D8B2AE-79ED-46D0-896D-35BFB6E4AE4E}" dt="2022-07-08T10:48:38.916" v="377" actId="478"/>
          <ac:picMkLst>
            <pc:docMk/>
            <pc:sldMk cId="949904994" sldId="280"/>
            <ac:picMk id="18" creationId="{039F0FC9-D9AE-4037-84A7-B6509020CADA}"/>
          </ac:picMkLst>
        </pc:picChg>
        <pc:picChg chg="del">
          <ac:chgData name="Zoladz, Miroslaw (Nokia - PL/Krakow)" userId="bee5199c-19a2-4965-b4a1-0f09bf4e1b4f" providerId="ADAL" clId="{48D8B2AE-79ED-46D0-896D-35BFB6E4AE4E}" dt="2022-07-08T10:48:39.651" v="378" actId="478"/>
          <ac:picMkLst>
            <pc:docMk/>
            <pc:sldMk cId="949904994" sldId="280"/>
            <ac:picMk id="20" creationId="{D557ABD7-A451-4E82-893A-3B5A21C3EF05}"/>
          </ac:picMkLst>
        </pc:picChg>
      </pc:sldChg>
      <pc:sldChg chg="addSp delSp modSp mod">
        <pc:chgData name="Zoladz, Miroslaw (Nokia - PL/Krakow)" userId="bee5199c-19a2-4965-b4a1-0f09bf4e1b4f" providerId="ADAL" clId="{48D8B2AE-79ED-46D0-896D-35BFB6E4AE4E}" dt="2022-07-08T10:40:43.655" v="37" actId="1076"/>
        <pc:sldMkLst>
          <pc:docMk/>
          <pc:sldMk cId="3553477856" sldId="294"/>
        </pc:sldMkLst>
        <pc:spChg chg="add del mod">
          <ac:chgData name="Zoladz, Miroslaw (Nokia - PL/Krakow)" userId="bee5199c-19a2-4965-b4a1-0f09bf4e1b4f" providerId="ADAL" clId="{48D8B2AE-79ED-46D0-896D-35BFB6E4AE4E}" dt="2022-07-08T10:40:22.903" v="30" actId="478"/>
          <ac:spMkLst>
            <pc:docMk/>
            <pc:sldMk cId="3553477856" sldId="294"/>
            <ac:spMk id="4" creationId="{ACD6D85B-6D8E-48D8-8BE8-C6174660FD94}"/>
          </ac:spMkLst>
        </pc:spChg>
        <pc:spChg chg="add del mod">
          <ac:chgData name="Zoladz, Miroslaw (Nokia - PL/Krakow)" userId="bee5199c-19a2-4965-b4a1-0f09bf4e1b4f" providerId="ADAL" clId="{48D8B2AE-79ED-46D0-896D-35BFB6E4AE4E}" dt="2022-07-08T10:40:21.909" v="29" actId="478"/>
          <ac:spMkLst>
            <pc:docMk/>
            <pc:sldMk cId="3553477856" sldId="294"/>
            <ac:spMk id="18" creationId="{69CC7C03-61ED-470D-B970-776994EF14FE}"/>
          </ac:spMkLst>
        </pc:spChg>
        <pc:spChg chg="add del mod">
          <ac:chgData name="Zoladz, Miroslaw (Nokia - PL/Krakow)" userId="bee5199c-19a2-4965-b4a1-0f09bf4e1b4f" providerId="ADAL" clId="{48D8B2AE-79ED-46D0-896D-35BFB6E4AE4E}" dt="2022-07-08T10:40:21.063" v="28" actId="478"/>
          <ac:spMkLst>
            <pc:docMk/>
            <pc:sldMk cId="3553477856" sldId="294"/>
            <ac:spMk id="20" creationId="{7905B1A5-3090-44B4-A330-6DA0D6BE93B1}"/>
          </ac:spMkLst>
        </pc:spChg>
        <pc:spChg chg="add mod">
          <ac:chgData name="Zoladz, Miroslaw (Nokia - PL/Krakow)" userId="bee5199c-19a2-4965-b4a1-0f09bf4e1b4f" providerId="ADAL" clId="{48D8B2AE-79ED-46D0-896D-35BFB6E4AE4E}" dt="2022-07-08T10:40:14.143" v="18" actId="14100"/>
          <ac:spMkLst>
            <pc:docMk/>
            <pc:sldMk cId="3553477856" sldId="294"/>
            <ac:spMk id="22" creationId="{A2AEF442-F5C2-4A15-8DCE-62F6F045D418}"/>
          </ac:spMkLst>
        </pc:spChg>
        <pc:spChg chg="add mod">
          <ac:chgData name="Zoladz, Miroslaw (Nokia - PL/Krakow)" userId="bee5199c-19a2-4965-b4a1-0f09bf4e1b4f" providerId="ADAL" clId="{48D8B2AE-79ED-46D0-896D-35BFB6E4AE4E}" dt="2022-07-08T10:40:37.154" v="35" actId="1076"/>
          <ac:spMkLst>
            <pc:docMk/>
            <pc:sldMk cId="3553477856" sldId="294"/>
            <ac:spMk id="23" creationId="{35DFD816-9583-45B7-876B-05423B426688}"/>
          </ac:spMkLst>
        </pc:spChg>
        <pc:spChg chg="add mod">
          <ac:chgData name="Zoladz, Miroslaw (Nokia - PL/Krakow)" userId="bee5199c-19a2-4965-b4a1-0f09bf4e1b4f" providerId="ADAL" clId="{48D8B2AE-79ED-46D0-896D-35BFB6E4AE4E}" dt="2022-07-08T10:40:33.030" v="34" actId="1076"/>
          <ac:spMkLst>
            <pc:docMk/>
            <pc:sldMk cId="3553477856" sldId="294"/>
            <ac:spMk id="25" creationId="{F14236FA-5BC7-4F12-A380-2AADDB14BF9F}"/>
          </ac:spMkLst>
        </pc:spChg>
        <pc:spChg chg="add mod">
          <ac:chgData name="Zoladz, Miroslaw (Nokia - PL/Krakow)" userId="bee5199c-19a2-4965-b4a1-0f09bf4e1b4f" providerId="ADAL" clId="{48D8B2AE-79ED-46D0-896D-35BFB6E4AE4E}" dt="2022-07-08T10:40:43.655" v="37" actId="1076"/>
          <ac:spMkLst>
            <pc:docMk/>
            <pc:sldMk cId="3553477856" sldId="294"/>
            <ac:spMk id="27" creationId="{2FDA14D1-202B-4FEB-A7E8-C0703721C3DE}"/>
          </ac:spMkLst>
        </pc:spChg>
        <pc:picChg chg="del">
          <ac:chgData name="Zoladz, Miroslaw (Nokia - PL/Krakow)" userId="bee5199c-19a2-4965-b4a1-0f09bf4e1b4f" providerId="ADAL" clId="{48D8B2AE-79ED-46D0-896D-35BFB6E4AE4E}" dt="2022-07-08T10:39:31.168" v="0" actId="478"/>
          <ac:picMkLst>
            <pc:docMk/>
            <pc:sldMk cId="3553477856" sldId="294"/>
            <ac:picMk id="15" creationId="{F37A9DAC-E751-4232-9AB0-31301F941E9B}"/>
          </ac:picMkLst>
        </pc:picChg>
        <pc:picChg chg="del">
          <ac:chgData name="Zoladz, Miroslaw (Nokia - PL/Krakow)" userId="bee5199c-19a2-4965-b4a1-0f09bf4e1b4f" providerId="ADAL" clId="{48D8B2AE-79ED-46D0-896D-35BFB6E4AE4E}" dt="2022-07-08T10:39:34.427" v="1" actId="478"/>
          <ac:picMkLst>
            <pc:docMk/>
            <pc:sldMk cId="3553477856" sldId="294"/>
            <ac:picMk id="19" creationId="{1BF6F886-A4E7-4E1E-8AF5-D76C8A3D91CA}"/>
          </ac:picMkLst>
        </pc:picChg>
        <pc:picChg chg="del">
          <ac:chgData name="Zoladz, Miroslaw (Nokia - PL/Krakow)" userId="bee5199c-19a2-4965-b4a1-0f09bf4e1b4f" providerId="ADAL" clId="{48D8B2AE-79ED-46D0-896D-35BFB6E4AE4E}" dt="2022-07-08T10:39:35.241" v="2" actId="478"/>
          <ac:picMkLst>
            <pc:docMk/>
            <pc:sldMk cId="3553477856" sldId="294"/>
            <ac:picMk id="24" creationId="{21538712-7EB1-4635-8702-834ACB861243}"/>
          </ac:picMkLst>
        </pc:picChg>
        <pc:picChg chg="del">
          <ac:chgData name="Zoladz, Miroslaw (Nokia - PL/Krakow)" userId="bee5199c-19a2-4965-b4a1-0f09bf4e1b4f" providerId="ADAL" clId="{48D8B2AE-79ED-46D0-896D-35BFB6E4AE4E}" dt="2022-07-08T10:39:36.702" v="3" actId="478"/>
          <ac:picMkLst>
            <pc:docMk/>
            <pc:sldMk cId="3553477856" sldId="294"/>
            <ac:picMk id="26" creationId="{201BDCF9-430F-4CC8-BEB3-652A5B8FCFA7}"/>
          </ac:picMkLst>
        </pc:picChg>
      </pc:sldChg>
      <pc:sldChg chg="modSp mod">
        <pc:chgData name="Zoladz, Miroslaw (Nokia - PL/Krakow)" userId="bee5199c-19a2-4965-b4a1-0f09bf4e1b4f" providerId="ADAL" clId="{48D8B2AE-79ED-46D0-896D-35BFB6E4AE4E}" dt="2022-07-08T10:41:47.324" v="67" actId="20577"/>
        <pc:sldMkLst>
          <pc:docMk/>
          <pc:sldMk cId="3632151753" sldId="296"/>
        </pc:sldMkLst>
        <pc:graphicFrameChg chg="modGraphic">
          <ac:chgData name="Zoladz, Miroslaw (Nokia - PL/Krakow)" userId="bee5199c-19a2-4965-b4a1-0f09bf4e1b4f" providerId="ADAL" clId="{48D8B2AE-79ED-46D0-896D-35BFB6E4AE4E}" dt="2022-07-08T10:41:21.023" v="49" actId="20577"/>
          <ac:graphicFrameMkLst>
            <pc:docMk/>
            <pc:sldMk cId="3632151753" sldId="296"/>
            <ac:graphicFrameMk id="7" creationId="{A0167C6C-9055-4640-B62B-5C4C8D119280}"/>
          </ac:graphicFrameMkLst>
        </pc:graphicFrameChg>
        <pc:graphicFrameChg chg="modGraphic">
          <ac:chgData name="Zoladz, Miroslaw (Nokia - PL/Krakow)" userId="bee5199c-19a2-4965-b4a1-0f09bf4e1b4f" providerId="ADAL" clId="{48D8B2AE-79ED-46D0-896D-35BFB6E4AE4E}" dt="2022-07-08T10:41:47.324" v="67" actId="20577"/>
          <ac:graphicFrameMkLst>
            <pc:docMk/>
            <pc:sldMk cId="3632151753" sldId="296"/>
            <ac:graphicFrameMk id="8" creationId="{7E637C05-7638-49AE-87C1-5F394B2D5DF1}"/>
          </ac:graphicFrameMkLst>
        </pc:graphicFrameChg>
      </pc:sldChg>
      <pc:sldChg chg="modSp mod">
        <pc:chgData name="Zoladz, Miroslaw (Nokia - PL/Krakow)" userId="bee5199c-19a2-4965-b4a1-0f09bf4e1b4f" providerId="ADAL" clId="{48D8B2AE-79ED-46D0-896D-35BFB6E4AE4E}" dt="2022-07-08T10:48:21.400" v="376" actId="20577"/>
        <pc:sldMkLst>
          <pc:docMk/>
          <pc:sldMk cId="3427359794" sldId="309"/>
        </pc:sldMkLst>
        <pc:spChg chg="mod">
          <ac:chgData name="Zoladz, Miroslaw (Nokia - PL/Krakow)" userId="bee5199c-19a2-4965-b4a1-0f09bf4e1b4f" providerId="ADAL" clId="{48D8B2AE-79ED-46D0-896D-35BFB6E4AE4E}" dt="2022-07-08T10:48:21.400" v="376" actId="20577"/>
          <ac:spMkLst>
            <pc:docMk/>
            <pc:sldMk cId="3427359794" sldId="309"/>
            <ac:spMk id="27" creationId="{874196B1-498A-4C72-84FF-D9E863DECAC0}"/>
          </ac:spMkLst>
        </pc:spChg>
      </pc:sldChg>
      <pc:sldChg chg="addSp delSp modSp mod">
        <pc:chgData name="Zoladz, Miroslaw (Nokia - PL/Krakow)" userId="bee5199c-19a2-4965-b4a1-0f09bf4e1b4f" providerId="ADAL" clId="{48D8B2AE-79ED-46D0-896D-35BFB6E4AE4E}" dt="2022-07-08T10:42:49.454" v="75" actId="1076"/>
        <pc:sldMkLst>
          <pc:docMk/>
          <pc:sldMk cId="1225847018" sldId="380"/>
        </pc:sldMkLst>
        <pc:spChg chg="add mod">
          <ac:chgData name="Zoladz, Miroslaw (Nokia - PL/Krakow)" userId="bee5199c-19a2-4965-b4a1-0f09bf4e1b4f" providerId="ADAL" clId="{48D8B2AE-79ED-46D0-896D-35BFB6E4AE4E}" dt="2022-07-08T10:42:45.838" v="73" actId="207"/>
          <ac:spMkLst>
            <pc:docMk/>
            <pc:sldMk cId="1225847018" sldId="380"/>
            <ac:spMk id="5" creationId="{44E1B09F-8E63-46DA-BD9F-398E9C50F6D2}"/>
          </ac:spMkLst>
        </pc:spChg>
        <pc:spChg chg="add mod">
          <ac:chgData name="Zoladz, Miroslaw (Nokia - PL/Krakow)" userId="bee5199c-19a2-4965-b4a1-0f09bf4e1b4f" providerId="ADAL" clId="{48D8B2AE-79ED-46D0-896D-35BFB6E4AE4E}" dt="2022-07-08T10:42:49.454" v="75" actId="1076"/>
          <ac:spMkLst>
            <pc:docMk/>
            <pc:sldMk cId="1225847018" sldId="380"/>
            <ac:spMk id="15" creationId="{58EDB01A-1426-43CF-9093-228C3E17DAAA}"/>
          </ac:spMkLst>
        </pc:spChg>
        <pc:picChg chg="del">
          <ac:chgData name="Zoladz, Miroslaw (Nokia - PL/Krakow)" userId="bee5199c-19a2-4965-b4a1-0f09bf4e1b4f" providerId="ADAL" clId="{48D8B2AE-79ED-46D0-896D-35BFB6E4AE4E}" dt="2022-07-08T10:42:25.786" v="68" actId="478"/>
          <ac:picMkLst>
            <pc:docMk/>
            <pc:sldMk cId="1225847018" sldId="380"/>
            <ac:picMk id="14" creationId="{DA2AC5AF-5261-4A5F-97A0-EC0B3D201482}"/>
          </ac:picMkLst>
        </pc:picChg>
        <pc:picChg chg="del">
          <ac:chgData name="Zoladz, Miroslaw (Nokia - PL/Krakow)" userId="bee5199c-19a2-4965-b4a1-0f09bf4e1b4f" providerId="ADAL" clId="{48D8B2AE-79ED-46D0-896D-35BFB6E4AE4E}" dt="2022-07-08T10:42:26.886" v="69" actId="478"/>
          <ac:picMkLst>
            <pc:docMk/>
            <pc:sldMk cId="1225847018" sldId="380"/>
            <ac:picMk id="30" creationId="{6EEFB3E7-9F6D-4035-961C-EAE354EEE120}"/>
          </ac:picMkLst>
        </pc:picChg>
      </pc:sldChg>
      <pc:sldChg chg="delSp modSp mod">
        <pc:chgData name="Zoladz, Miroslaw (Nokia - PL/Krakow)" userId="bee5199c-19a2-4965-b4a1-0f09bf4e1b4f" providerId="ADAL" clId="{48D8B2AE-79ED-46D0-896D-35BFB6E4AE4E}" dt="2022-07-08T10:44:05.317" v="226" actId="20577"/>
        <pc:sldMkLst>
          <pc:docMk/>
          <pc:sldMk cId="1348216966" sldId="381"/>
        </pc:sldMkLst>
        <pc:spChg chg="mod">
          <ac:chgData name="Zoladz, Miroslaw (Nokia - PL/Krakow)" userId="bee5199c-19a2-4965-b4a1-0f09bf4e1b4f" providerId="ADAL" clId="{48D8B2AE-79ED-46D0-896D-35BFB6E4AE4E}" dt="2022-07-08T10:43:35.766" v="155" actId="1035"/>
          <ac:spMkLst>
            <pc:docMk/>
            <pc:sldMk cId="1348216966" sldId="381"/>
            <ac:spMk id="4" creationId="{0FA0AA3E-1369-4B5A-91B3-E052D68C9B9E}"/>
          </ac:spMkLst>
        </pc:spChg>
        <pc:spChg chg="mod">
          <ac:chgData name="Zoladz, Miroslaw (Nokia - PL/Krakow)" userId="bee5199c-19a2-4965-b4a1-0f09bf4e1b4f" providerId="ADAL" clId="{48D8B2AE-79ED-46D0-896D-35BFB6E4AE4E}" dt="2022-07-08T10:44:05.317" v="226" actId="20577"/>
          <ac:spMkLst>
            <pc:docMk/>
            <pc:sldMk cId="1348216966" sldId="381"/>
            <ac:spMk id="15" creationId="{56A830A2-5CF6-4877-84C2-BD8B34E9634B}"/>
          </ac:spMkLst>
        </pc:spChg>
        <pc:spChg chg="mod">
          <ac:chgData name="Zoladz, Miroslaw (Nokia - PL/Krakow)" userId="bee5199c-19a2-4965-b4a1-0f09bf4e1b4f" providerId="ADAL" clId="{48D8B2AE-79ED-46D0-896D-35BFB6E4AE4E}" dt="2022-07-08T10:43:50.179" v="215" actId="1035"/>
          <ac:spMkLst>
            <pc:docMk/>
            <pc:sldMk cId="1348216966" sldId="381"/>
            <ac:spMk id="17" creationId="{043EFE70-9A39-4F3E-AD3D-494B8F983739}"/>
          </ac:spMkLst>
        </pc:spChg>
        <pc:spChg chg="mod">
          <ac:chgData name="Zoladz, Miroslaw (Nokia - PL/Krakow)" userId="bee5199c-19a2-4965-b4a1-0f09bf4e1b4f" providerId="ADAL" clId="{48D8B2AE-79ED-46D0-896D-35BFB6E4AE4E}" dt="2022-07-08T10:43:50.179" v="215" actId="1035"/>
          <ac:spMkLst>
            <pc:docMk/>
            <pc:sldMk cId="1348216966" sldId="381"/>
            <ac:spMk id="22" creationId="{81B99691-8F9D-47F6-BE52-0CACEE9FE5D2}"/>
          </ac:spMkLst>
        </pc:spChg>
        <pc:spChg chg="mod">
          <ac:chgData name="Zoladz, Miroslaw (Nokia - PL/Krakow)" userId="bee5199c-19a2-4965-b4a1-0f09bf4e1b4f" providerId="ADAL" clId="{48D8B2AE-79ED-46D0-896D-35BFB6E4AE4E}" dt="2022-07-08T10:43:50.179" v="215" actId="1035"/>
          <ac:spMkLst>
            <pc:docMk/>
            <pc:sldMk cId="1348216966" sldId="381"/>
            <ac:spMk id="23" creationId="{A09F4717-E0D6-45F7-93C6-682A7F8D9576}"/>
          </ac:spMkLst>
        </pc:spChg>
        <pc:grpChg chg="del">
          <ac:chgData name="Zoladz, Miroslaw (Nokia - PL/Krakow)" userId="bee5199c-19a2-4965-b4a1-0f09bf4e1b4f" providerId="ADAL" clId="{48D8B2AE-79ED-46D0-896D-35BFB6E4AE4E}" dt="2022-07-08T10:43:21.551" v="76" actId="478"/>
          <ac:grpSpMkLst>
            <pc:docMk/>
            <pc:sldMk cId="1348216966" sldId="381"/>
            <ac:grpSpMk id="10" creationId="{E78313AC-2162-4270-836E-9DCFECDB862F}"/>
          </ac:grpSpMkLst>
        </pc:grpChg>
      </pc:sldChg>
      <pc:sldChg chg="addSp delSp modSp mod">
        <pc:chgData name="Zoladz, Miroslaw (Nokia - PL/Krakow)" userId="bee5199c-19a2-4965-b4a1-0f09bf4e1b4f" providerId="ADAL" clId="{48D8B2AE-79ED-46D0-896D-35BFB6E4AE4E}" dt="2022-07-08T10:45:43.760" v="272" actId="14100"/>
        <pc:sldMkLst>
          <pc:docMk/>
          <pc:sldMk cId="1352526369" sldId="385"/>
        </pc:sldMkLst>
        <pc:spChg chg="mod">
          <ac:chgData name="Zoladz, Miroslaw (Nokia - PL/Krakow)" userId="bee5199c-19a2-4965-b4a1-0f09bf4e1b4f" providerId="ADAL" clId="{48D8B2AE-79ED-46D0-896D-35BFB6E4AE4E}" dt="2022-07-08T10:45:29.984" v="267" actId="1076"/>
          <ac:spMkLst>
            <pc:docMk/>
            <pc:sldMk cId="1352526369" sldId="385"/>
            <ac:spMk id="15" creationId="{5B5AD9A3-3013-41FB-AF63-538C4AE3BFD9}"/>
          </ac:spMkLst>
        </pc:spChg>
        <pc:spChg chg="add mod">
          <ac:chgData name="Zoladz, Miroslaw (Nokia - PL/Krakow)" userId="bee5199c-19a2-4965-b4a1-0f09bf4e1b4f" providerId="ADAL" clId="{48D8B2AE-79ED-46D0-896D-35BFB6E4AE4E}" dt="2022-07-08T10:45:36.558" v="269" actId="14100"/>
          <ac:spMkLst>
            <pc:docMk/>
            <pc:sldMk cId="1352526369" sldId="385"/>
            <ac:spMk id="17" creationId="{002F4EA0-BC30-40FD-8289-DDFCD5DD76DE}"/>
          </ac:spMkLst>
        </pc:spChg>
        <pc:spChg chg="add mod">
          <ac:chgData name="Zoladz, Miroslaw (Nokia - PL/Krakow)" userId="bee5199c-19a2-4965-b4a1-0f09bf4e1b4f" providerId="ADAL" clId="{48D8B2AE-79ED-46D0-896D-35BFB6E4AE4E}" dt="2022-07-08T10:45:43.760" v="272" actId="14100"/>
          <ac:spMkLst>
            <pc:docMk/>
            <pc:sldMk cId="1352526369" sldId="385"/>
            <ac:spMk id="19" creationId="{06F8FD19-4BBA-4AAA-9CCB-0EEE3F7D6B58}"/>
          </ac:spMkLst>
        </pc:spChg>
        <pc:picChg chg="del">
          <ac:chgData name="Zoladz, Miroslaw (Nokia - PL/Krakow)" userId="bee5199c-19a2-4965-b4a1-0f09bf4e1b4f" providerId="ADAL" clId="{48D8B2AE-79ED-46D0-896D-35BFB6E4AE4E}" dt="2022-07-08T10:45:17.992" v="263" actId="478"/>
          <ac:picMkLst>
            <pc:docMk/>
            <pc:sldMk cId="1352526369" sldId="385"/>
            <ac:picMk id="16" creationId="{60AAC5FB-67D4-4264-815A-A36BDB6F10CC}"/>
          </ac:picMkLst>
        </pc:picChg>
        <pc:picChg chg="del">
          <ac:chgData name="Zoladz, Miroslaw (Nokia - PL/Krakow)" userId="bee5199c-19a2-4965-b4a1-0f09bf4e1b4f" providerId="ADAL" clId="{48D8B2AE-79ED-46D0-896D-35BFB6E4AE4E}" dt="2022-07-08T10:45:19.660" v="264" actId="478"/>
          <ac:picMkLst>
            <pc:docMk/>
            <pc:sldMk cId="1352526369" sldId="385"/>
            <ac:picMk id="18" creationId="{859D5DC9-3878-4D9F-99DE-65012F06FBEA}"/>
          </ac:picMkLst>
        </pc:picChg>
      </pc:sldChg>
      <pc:sldChg chg="addSp delSp modSp mod">
        <pc:chgData name="Zoladz, Miroslaw (Nokia - PL/Krakow)" userId="bee5199c-19a2-4965-b4a1-0f09bf4e1b4f" providerId="ADAL" clId="{48D8B2AE-79ED-46D0-896D-35BFB6E4AE4E}" dt="2022-07-08T10:47:00.982" v="364" actId="1035"/>
        <pc:sldMkLst>
          <pc:docMk/>
          <pc:sldMk cId="3810729006" sldId="388"/>
        </pc:sldMkLst>
        <pc:spChg chg="mod topLvl">
          <ac:chgData name="Zoladz, Miroslaw (Nokia - PL/Krakow)" userId="bee5199c-19a2-4965-b4a1-0f09bf4e1b4f" providerId="ADAL" clId="{48D8B2AE-79ED-46D0-896D-35BFB6E4AE4E}" dt="2022-07-08T10:46:25.139" v="278" actId="165"/>
          <ac:spMkLst>
            <pc:docMk/>
            <pc:sldMk cId="3810729006" sldId="388"/>
            <ac:spMk id="14" creationId="{94740981-1E3A-4205-95B9-A1BCBC3F81AC}"/>
          </ac:spMkLst>
        </pc:spChg>
        <pc:spChg chg="add mod">
          <ac:chgData name="Zoladz, Miroslaw (Nokia - PL/Krakow)" userId="bee5199c-19a2-4965-b4a1-0f09bf4e1b4f" providerId="ADAL" clId="{48D8B2AE-79ED-46D0-896D-35BFB6E4AE4E}" dt="2022-07-08T10:47:00.982" v="364" actId="1035"/>
          <ac:spMkLst>
            <pc:docMk/>
            <pc:sldMk cId="3810729006" sldId="388"/>
            <ac:spMk id="15" creationId="{A8ED0011-7289-45B9-BC06-E67A7725D051}"/>
          </ac:spMkLst>
        </pc:spChg>
        <pc:spChg chg="add del mod">
          <ac:chgData name="Zoladz, Miroslaw (Nokia - PL/Krakow)" userId="bee5199c-19a2-4965-b4a1-0f09bf4e1b4f" providerId="ADAL" clId="{48D8B2AE-79ED-46D0-896D-35BFB6E4AE4E}" dt="2022-07-08T10:46:35.273" v="283"/>
          <ac:spMkLst>
            <pc:docMk/>
            <pc:sldMk cId="3810729006" sldId="388"/>
            <ac:spMk id="16" creationId="{B757ABB7-3E78-4E55-A4B1-C1273A0A6192}"/>
          </ac:spMkLst>
        </pc:spChg>
        <pc:spChg chg="mod topLvl">
          <ac:chgData name="Zoladz, Miroslaw (Nokia - PL/Krakow)" userId="bee5199c-19a2-4965-b4a1-0f09bf4e1b4f" providerId="ADAL" clId="{48D8B2AE-79ED-46D0-896D-35BFB6E4AE4E}" dt="2022-07-08T10:46:52.998" v="319" actId="1037"/>
          <ac:spMkLst>
            <pc:docMk/>
            <pc:sldMk cId="3810729006" sldId="388"/>
            <ac:spMk id="17" creationId="{1C216977-D1FA-4C33-9DE7-CB2DC7E2F177}"/>
          </ac:spMkLst>
        </pc:spChg>
        <pc:spChg chg="mod topLvl">
          <ac:chgData name="Zoladz, Miroslaw (Nokia - PL/Krakow)" userId="bee5199c-19a2-4965-b4a1-0f09bf4e1b4f" providerId="ADAL" clId="{48D8B2AE-79ED-46D0-896D-35BFB6E4AE4E}" dt="2022-07-08T10:47:00.982" v="364" actId="1035"/>
          <ac:spMkLst>
            <pc:docMk/>
            <pc:sldMk cId="3810729006" sldId="388"/>
            <ac:spMk id="18" creationId="{410FF969-0321-4160-81E6-629E79906F7F}"/>
          </ac:spMkLst>
        </pc:spChg>
        <pc:spChg chg="add mod">
          <ac:chgData name="Zoladz, Miroslaw (Nokia - PL/Krakow)" userId="bee5199c-19a2-4965-b4a1-0f09bf4e1b4f" providerId="ADAL" clId="{48D8B2AE-79ED-46D0-896D-35BFB6E4AE4E}" dt="2022-07-08T10:46:41.371" v="285" actId="1076"/>
          <ac:spMkLst>
            <pc:docMk/>
            <pc:sldMk cId="3810729006" sldId="388"/>
            <ac:spMk id="19" creationId="{6BEFD1ED-BD0B-4162-B7B3-8386D0594612}"/>
          </ac:spMkLst>
        </pc:spChg>
        <pc:grpChg chg="del">
          <ac:chgData name="Zoladz, Miroslaw (Nokia - PL/Krakow)" userId="bee5199c-19a2-4965-b4a1-0f09bf4e1b4f" providerId="ADAL" clId="{48D8B2AE-79ED-46D0-896D-35BFB6E4AE4E}" dt="2022-07-08T10:46:25.139" v="278" actId="165"/>
          <ac:grpSpMkLst>
            <pc:docMk/>
            <pc:sldMk cId="3810729006" sldId="388"/>
            <ac:grpSpMk id="10" creationId="{C911BCAC-4CF6-4448-9668-F34C26D053A4}"/>
          </ac:grpSpMkLst>
        </pc:grpChg>
        <pc:picChg chg="mod topLvl">
          <ac:chgData name="Zoladz, Miroslaw (Nokia - PL/Krakow)" userId="bee5199c-19a2-4965-b4a1-0f09bf4e1b4f" providerId="ADAL" clId="{48D8B2AE-79ED-46D0-896D-35BFB6E4AE4E}" dt="2022-07-08T10:46:52.998" v="319" actId="1037"/>
          <ac:picMkLst>
            <pc:docMk/>
            <pc:sldMk cId="3810729006" sldId="388"/>
            <ac:picMk id="4" creationId="{5A9ED03A-0CBB-45E8-AA61-B2C1FC6EF8DD}"/>
          </ac:picMkLst>
        </pc:picChg>
        <pc:picChg chg="del mod topLvl">
          <ac:chgData name="Zoladz, Miroslaw (Nokia - PL/Krakow)" userId="bee5199c-19a2-4965-b4a1-0f09bf4e1b4f" providerId="ADAL" clId="{48D8B2AE-79ED-46D0-896D-35BFB6E4AE4E}" dt="2022-07-08T10:46:32.208" v="281" actId="478"/>
          <ac:picMkLst>
            <pc:docMk/>
            <pc:sldMk cId="3810729006" sldId="388"/>
            <ac:picMk id="7" creationId="{B31F48EE-5E97-472E-AD68-2B915E33F624}"/>
          </ac:picMkLst>
        </pc:picChg>
        <pc:picChg chg="del mod topLvl">
          <ac:chgData name="Zoladz, Miroslaw (Nokia - PL/Krakow)" userId="bee5199c-19a2-4965-b4a1-0f09bf4e1b4f" providerId="ADAL" clId="{48D8B2AE-79ED-46D0-896D-35BFB6E4AE4E}" dt="2022-07-08T10:46:27.079" v="279" actId="478"/>
          <ac:picMkLst>
            <pc:docMk/>
            <pc:sldMk cId="3810729006" sldId="388"/>
            <ac:picMk id="9" creationId="{54642568-B4D3-43CF-B188-4EA7C9528726}"/>
          </ac:picMkLst>
        </pc:picChg>
      </pc:sldChg>
      <pc:sldChg chg="modSp mod">
        <pc:chgData name="Zoladz, Miroslaw (Nokia - PL/Krakow)" userId="bee5199c-19a2-4965-b4a1-0f09bf4e1b4f" providerId="ADAL" clId="{48D8B2AE-79ED-46D0-896D-35BFB6E4AE4E}" dt="2022-07-08T10:48:09.606" v="373" actId="20577"/>
        <pc:sldMkLst>
          <pc:docMk/>
          <pc:sldMk cId="1408653367" sldId="391"/>
        </pc:sldMkLst>
        <pc:graphicFrameChg chg="modGraphic">
          <ac:chgData name="Zoladz, Miroslaw (Nokia - PL/Krakow)" userId="bee5199c-19a2-4965-b4a1-0f09bf4e1b4f" providerId="ADAL" clId="{48D8B2AE-79ED-46D0-896D-35BFB6E4AE4E}" dt="2022-07-08T10:48:09.606" v="373" actId="20577"/>
          <ac:graphicFrameMkLst>
            <pc:docMk/>
            <pc:sldMk cId="1408653367" sldId="391"/>
            <ac:graphicFrameMk id="14" creationId="{37B82F15-B1B2-47B9-A156-795F36AB859C}"/>
          </ac:graphicFrameMkLst>
        </pc:graphicFrameChg>
      </pc:sldChg>
      <pc:sldChg chg="addSp delSp modSp mod">
        <pc:chgData name="Zoladz, Miroslaw (Nokia - PL/Krakow)" userId="bee5199c-19a2-4965-b4a1-0f09bf4e1b4f" providerId="ADAL" clId="{48D8B2AE-79ED-46D0-896D-35BFB6E4AE4E}" dt="2022-07-08T10:50:32.305" v="497" actId="20577"/>
        <pc:sldMkLst>
          <pc:docMk/>
          <pc:sldMk cId="3970162961" sldId="411"/>
        </pc:sldMkLst>
        <pc:spChg chg="mod topLvl">
          <ac:chgData name="Zoladz, Miroslaw (Nokia - PL/Krakow)" userId="bee5199c-19a2-4965-b4a1-0f09bf4e1b4f" providerId="ADAL" clId="{48D8B2AE-79ED-46D0-896D-35BFB6E4AE4E}" dt="2022-07-08T10:49:35.136" v="394" actId="165"/>
          <ac:spMkLst>
            <pc:docMk/>
            <pc:sldMk cId="3970162961" sldId="411"/>
            <ac:spMk id="14" creationId="{94740981-1E3A-4205-95B9-A1BCBC3F81AC}"/>
          </ac:spMkLst>
        </pc:spChg>
        <pc:spChg chg="add mod">
          <ac:chgData name="Zoladz, Miroslaw (Nokia - PL/Krakow)" userId="bee5199c-19a2-4965-b4a1-0f09bf4e1b4f" providerId="ADAL" clId="{48D8B2AE-79ED-46D0-896D-35BFB6E4AE4E}" dt="2022-07-08T10:49:51.109" v="397" actId="1076"/>
          <ac:spMkLst>
            <pc:docMk/>
            <pc:sldMk cId="3970162961" sldId="411"/>
            <ac:spMk id="16" creationId="{C448837F-44C3-4366-A376-D089F4A01A3E}"/>
          </ac:spMkLst>
        </pc:spChg>
        <pc:spChg chg="mod topLvl">
          <ac:chgData name="Zoladz, Miroslaw (Nokia - PL/Krakow)" userId="bee5199c-19a2-4965-b4a1-0f09bf4e1b4f" providerId="ADAL" clId="{48D8B2AE-79ED-46D0-896D-35BFB6E4AE4E}" dt="2022-07-08T10:50:01.609" v="436" actId="1037"/>
          <ac:spMkLst>
            <pc:docMk/>
            <pc:sldMk cId="3970162961" sldId="411"/>
            <ac:spMk id="17" creationId="{1C216977-D1FA-4C33-9DE7-CB2DC7E2F177}"/>
          </ac:spMkLst>
        </pc:spChg>
        <pc:spChg chg="mod topLvl">
          <ac:chgData name="Zoladz, Miroslaw (Nokia - PL/Krakow)" userId="bee5199c-19a2-4965-b4a1-0f09bf4e1b4f" providerId="ADAL" clId="{48D8B2AE-79ED-46D0-896D-35BFB6E4AE4E}" dt="2022-07-08T10:50:08.554" v="487" actId="1037"/>
          <ac:spMkLst>
            <pc:docMk/>
            <pc:sldMk cId="3970162961" sldId="411"/>
            <ac:spMk id="18" creationId="{410FF969-0321-4160-81E6-629E79906F7F}"/>
          </ac:spMkLst>
        </pc:spChg>
        <pc:spChg chg="add mod">
          <ac:chgData name="Zoladz, Miroslaw (Nokia - PL/Krakow)" userId="bee5199c-19a2-4965-b4a1-0f09bf4e1b4f" providerId="ADAL" clId="{48D8B2AE-79ED-46D0-896D-35BFB6E4AE4E}" dt="2022-07-08T10:50:08.554" v="487" actId="1037"/>
          <ac:spMkLst>
            <pc:docMk/>
            <pc:sldMk cId="3970162961" sldId="411"/>
            <ac:spMk id="20" creationId="{D52B7B2A-F41E-448F-82D4-6513AE5A07D5}"/>
          </ac:spMkLst>
        </pc:spChg>
        <pc:spChg chg="mod">
          <ac:chgData name="Zoladz, Miroslaw (Nokia - PL/Krakow)" userId="bee5199c-19a2-4965-b4a1-0f09bf4e1b4f" providerId="ADAL" clId="{48D8B2AE-79ED-46D0-896D-35BFB6E4AE4E}" dt="2022-07-08T10:50:32.305" v="497" actId="20577"/>
          <ac:spMkLst>
            <pc:docMk/>
            <pc:sldMk cId="3970162961" sldId="411"/>
            <ac:spMk id="22" creationId="{8EC83BBE-389B-4C16-B499-51367CBF0F26}"/>
          </ac:spMkLst>
        </pc:spChg>
        <pc:grpChg chg="del">
          <ac:chgData name="Zoladz, Miroslaw (Nokia - PL/Krakow)" userId="bee5199c-19a2-4965-b4a1-0f09bf4e1b4f" providerId="ADAL" clId="{48D8B2AE-79ED-46D0-896D-35BFB6E4AE4E}" dt="2022-07-08T10:49:35.136" v="394" actId="165"/>
          <ac:grpSpMkLst>
            <pc:docMk/>
            <pc:sldMk cId="3970162961" sldId="411"/>
            <ac:grpSpMk id="19" creationId="{6609AABC-4440-4E61-86A1-27365DCE4B0A}"/>
          </ac:grpSpMkLst>
        </pc:grpChg>
        <pc:picChg chg="mod topLvl">
          <ac:chgData name="Zoladz, Miroslaw (Nokia - PL/Krakow)" userId="bee5199c-19a2-4965-b4a1-0f09bf4e1b4f" providerId="ADAL" clId="{48D8B2AE-79ED-46D0-896D-35BFB6E4AE4E}" dt="2022-07-08T10:50:01.609" v="436" actId="1037"/>
          <ac:picMkLst>
            <pc:docMk/>
            <pc:sldMk cId="3970162961" sldId="411"/>
            <ac:picMk id="5" creationId="{8549E7C5-5DC3-4380-8DAE-D37AE646F6B1}"/>
          </ac:picMkLst>
        </pc:picChg>
        <pc:picChg chg="del mod topLvl">
          <ac:chgData name="Zoladz, Miroslaw (Nokia - PL/Krakow)" userId="bee5199c-19a2-4965-b4a1-0f09bf4e1b4f" providerId="ADAL" clId="{48D8B2AE-79ED-46D0-896D-35BFB6E4AE4E}" dt="2022-07-08T10:49:37.777" v="395" actId="478"/>
          <ac:picMkLst>
            <pc:docMk/>
            <pc:sldMk cId="3970162961" sldId="411"/>
            <ac:picMk id="8" creationId="{EE0104A4-16B8-4F2E-8B66-1B47B6D0DD49}"/>
          </ac:picMkLst>
        </pc:picChg>
        <pc:picChg chg="del mod topLvl">
          <ac:chgData name="Zoladz, Miroslaw (Nokia - PL/Krakow)" userId="bee5199c-19a2-4965-b4a1-0f09bf4e1b4f" providerId="ADAL" clId="{48D8B2AE-79ED-46D0-896D-35BFB6E4AE4E}" dt="2022-07-08T10:49:39.029" v="396" actId="478"/>
          <ac:picMkLst>
            <pc:docMk/>
            <pc:sldMk cId="3970162961" sldId="411"/>
            <ac:picMk id="15" creationId="{8E4F344F-044C-4225-8F8C-AC19317BE52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41E59-E8CE-4989-B950-2C0F9D215B3B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05C92-5329-4C9F-A7AF-D3D548587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8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1_SinewavesOrthogonality\1_DotProductOfVectors\1_dot_calc_manual_crds_separate.py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584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1_SinewavesOrthogonality\2_PlotsCustomization\exercise.py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05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c:\Users\zoladz\OneDrive - Nokia\dsp_academy\Chapters_v4\1_SinewavesOrthogonality\3_SumOfPeriodicalSignals\exercise.py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9875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337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1_SinewavesOrthogonality\4_DotProductOfSinusoids\1_DotVsPahseShift.py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0846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1_SinewavesOrthogonality\4_DotProductOfSinusoids\1_DotVsPahseShift_Summary.py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13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1_SinewavesOrthogonality\4_DotProductOfSinusoids\2_DotVsAmplitudes.py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2079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1_SinewavesOrthogonality\4_DotProductOfSinusoids\2_DotVsAmplitudes_Normalization.py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1_SinewavesOrthogonality\4_DotProductOfSinusoids\3_Interferencing.py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7003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1_SinewavesOrthogonality\4_DotProductOfSinusoids\4_ReferenceDeviation.py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626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2_OrthogonalSinewavesAmplitudeModulation\1_SingleFrequency\1_SingleSineWave\1_Modulation.py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97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11_SinewavesOrthogonality\1_DotProductOfVectors\2_</a:t>
            </a:r>
            <a:r>
              <a:rPr lang="en-US" dirty="0"/>
              <a:t>dot_calc_crds_as_lists.py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032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2_OrthogonalSinewavesAmplitudeModulation\1_SingleFrequency\1_SingleSineWave\2_Demodulation_Step1_PeriodsSeparation.py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277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2_OrthogonalSinewavesAmplitudeModulation\1_SingleFrequency\1_SingleSineWave\2_Demodulation_Step2_AmplitudeDecoding.py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7359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2_OrthogonalSinewavesAmplitudeModulation\1_SingleFrequency\1_SingleSineWave\2_Demodulation_Step3_AmplitudeDecodingVector.py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996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2_OrthogonalSinewavesAmplitudeModulation\1_SingleFrequency\1_SingleSineWave\3_MapingDemaping\</a:t>
            </a:r>
            <a:r>
              <a:rPr lang="en-US" dirty="0"/>
              <a:t>3_ModDemod.py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4361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2_OrthogonalSinewavesAmplitudeModulation\1_SingleFrequency\1_SingleSineWave\3_MapingDemaping\6.1.1_Maping_SymbolToAmpl_Single.py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2335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2_OrthogonalSinewavesAmplitudeModulation\1_SingleFrequency\1_SingleSineWave\3_MapingDemaping\</a:t>
            </a:r>
            <a:r>
              <a:rPr lang="nn-NO" dirty="0"/>
              <a:t>6.1.2_Maping_SymbolToAmpl_Multiple.py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1141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2_OrthogonalSinewavesAmplitudeModulation\1_SingleFrequency\1_SingleSineWave\3_MapingDemaping\</a:t>
            </a:r>
            <a:r>
              <a:rPr lang="en-US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6.2.1_Maping_AmplToSymbol_Single.py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536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2_OrthogonalSinewavesAmplitudeModulation\1_SingleFrequency\1_SingleSineWave\3_MapingDemaping\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6.2.2_Maping_AmplToSymbol_Multiple.py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951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2_OrthogonalSinewavesAmplitudeModulation\1_SingleFrequency\1_SingleSineWave\3_MapingDemaping\7.1_ModDemodSymbols.py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984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94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1_SinewavesOrthogonality\1_DotProductOfVectors</a:t>
            </a:r>
            <a:r>
              <a:rPr lang="en-US" dirty="0"/>
              <a:t>\3_dot_calc_loop_usage.py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938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2_OrthogonalSinewavesAmplitudeModulation\1_SingleFrequency\2_TwoSineWaves\</a:t>
            </a:r>
            <a:r>
              <a:rPr lang="en-US" dirty="0" err="1"/>
              <a:t>InteractivePresentations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957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2_OrthogonalSinewavesAmplitudeModulation\1_SingleFrequency\2_TwoSineWaves\1_modulation.py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143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2_OrthogonalSinewavesAmplitudeModulation\1_SingleFrequency\2_TwoSineWaves\2_demodulation.py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901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2_OrthogonalSinewavesAmplitudeModulation\1_SingleFrequency\2_TwoSineWaves\3_MapingDemaping\2.1_ModDemod.py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631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070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2_OrthogonalSinewavesAmplitudeModulation\1_SingleFrequency\2_TwoSineWaves\3_MapingDemaping\7.1_ModDemod_Symbols.py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15B7C-E042-4DDB-B89B-AEB544433E4D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441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2_OrthogonalSinewavesAmplitudeModulation\2_MultipleFrequencies\1_Orthogonality\</a:t>
            </a:r>
            <a:r>
              <a:rPr lang="en-US" dirty="0" err="1"/>
              <a:t>InterActive</a:t>
            </a:r>
            <a:r>
              <a:rPr lang="en-US" dirty="0"/>
              <a:t>\dot_produc_of_two_sinuses.html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8616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2_OrthogonalSinewavesAmplitudeModulation\2_MultipleFrequencies\1_Orthogonality\</a:t>
            </a:r>
            <a:r>
              <a:rPr lang="en-US" dirty="0" err="1"/>
              <a:t>InterActive</a:t>
            </a:r>
            <a:r>
              <a:rPr lang="en-US" dirty="0"/>
              <a:t>\dot_produc_of_two_cosinuses.html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8891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2_OrthogonalSinewavesAmplitudeModulation\2_MultipleFrequencies\1_</a:t>
            </a:r>
            <a:r>
              <a:rPr lang="en-US"/>
              <a:t>Orthogonality\dot</a:t>
            </a:r>
            <a:r>
              <a:rPr lang="en-US" dirty="0"/>
              <a:t>_product_vs</a:t>
            </a:r>
            <a:r>
              <a:rPr lang="en-US"/>
              <a:t>_frequency.</a:t>
            </a:r>
            <a:r>
              <a:rPr lang="en-US" dirty="0"/>
              <a:t>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336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_OrthogonalSinewavesAmplitudeModulation\2_MultipleFrequencies\2_Modulation-Demodulation\1_2Carriers\1_SingleSinevawePerFrequency\1_Modulation.py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736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1_SinewavesOrthogonality\1_DotProductOfVectors</a:t>
            </a:r>
            <a:r>
              <a:rPr lang="en-US" dirty="0"/>
              <a:t>\4_dot_calc_np_function.py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508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_OrthogonalSinewavesAmplitudeModulation\2_MultipleFrequencies\2_Modulation-Demodulation\1_2Carriers\1_SingleSinevawePerFrequency\2_DeModulation.py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540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2_OrthogonalSinewavesAmplitudeModulation\2_MultipleFrequencies\2_Modulation-Demodulation\1_2Carriers\2_TwoSinevawesPerFrequency\1_Modulation.py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846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2_OrthogonalSinewavesAmplitudeModulation\2_MultipleFrequencies\2_Modulation-Demodulation\1_2Carriers\2_TwoSinevawesPerFrequency\1_DeModulation.py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730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2_OrthogonalSinewavesAmplitudeModulation\2_MultipleFrequencies\2_Modulation-Demodulation\2_NCarriers\1_SingleSinevawePerFrequency\1_Modulation.py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7088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2_OrthogonalSinewavesAmplitudeModulation\2_MultipleFrequencies\2_Modulation-Demodulation\2_NCarriers\1_SingleSinevawePerFrequency\1_DeModulation.py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083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2_OrthogonalSinewavesAmplitudeModulation\2_MultipleFrequencies\2_Modulation-Demodulation\2_NCarriers\2_TwoSinevawesPerFrequency\1_Modulation.py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2790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2_OrthogonalSinewavesAmplitudeModulation\2_MultipleFrequencies\2_Modulation-Demodulation\2_NCarriers\2_TwoSinevawesPerFrequency\2_DeModulation.py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73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1_SinewavesOrthogonality\1_DotProductOfVectors</a:t>
            </a:r>
            <a:r>
              <a:rPr lang="en-US" dirty="0"/>
              <a:t>\5_dot_calc_angle_range_print.py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04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1_SinewavesOrthogonality\1_DotProductOfVectors\: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-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6_plot_example.py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7_list_example.py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8_dot_calc_angle_range_plot.py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90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DEA32-DEEC-4A4B-939B-A68E29F290C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511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1_SinewavesOrthogonality\2_PlotsCustomization\example.py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62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721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03A1C-289F-43BE-B77B-8ABEEF4F67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40C37A-DBD8-4B5A-A1A9-E68C60C9C6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796F7-21CB-4B14-B240-60AAE72F8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7382-1A95-46D8-BE99-D16F36B46704}" type="datetime1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645BC-8E6B-40A5-8F88-312F0F3CB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1F04-FB94-40E0-A0E9-F0DDACF4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97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0D468-9016-41BE-AFAB-E9D829B10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921738-2195-4892-8B08-7633F5F5D0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81A0E-7491-4222-8576-6BC52F4B0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2C08F-A701-4FE1-AA70-8A687CCF2F17}" type="datetime1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01CB0-9C76-4CFB-BFB4-5EED63B99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76294-EDE4-46A2-A652-837B9956C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60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FAD686-F0D3-412D-A742-5A9C9B730B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1CAB6-02A1-4E2F-997E-0862220C8F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3F569-76E0-4F17-B3D4-9CD1BC415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5A4F4-63EC-40DC-BC09-3D63A2142CD5}" type="datetime1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D23C0-21E1-470B-9CBB-8E9CE709A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EF2E8-3EB0-4D2F-8565-FEC24CDD0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52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2F543-EE2D-4E1B-A979-C92D039B0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6FEB3-8DAE-484D-93AC-6005AD9AB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CA236-5AD7-4C98-AF75-107565668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E356-7765-4A48-888B-5F6A13B50250}" type="datetime1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CBA2F-1EAF-491B-B18A-3103CE864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FC98B-7FF0-4365-932D-767D80307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714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2E937-64D7-4B45-A3C2-2A081B39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7B7676-0FAB-47F3-B2F3-36E46B938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6DB73-DE3E-4296-85D5-D24F35468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55EB5-5B31-4C87-B613-35E969ED5FE3}" type="datetime1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6644D-EB3E-4740-8575-B373BAFD3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9A453-94EB-482D-BD01-EE1C5DDC7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01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A5CC0-5109-4EE0-A4C4-2E299798E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69257-C3CE-41FF-94AE-5F30AC4605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88A951-F65A-426B-BC70-546E11919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2A191B-9287-42D1-8A60-3C57F575F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85F60-5F79-4180-8BAC-9DDBD2D82741}" type="datetime1">
              <a:rPr lang="en-US" smtClean="0"/>
              <a:t>7/11/2022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C3167-BE87-458F-AE5F-4B39A82E9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A4C1F0-3964-432D-9BDF-B21903FB3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45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3029-5E95-4A91-AA41-690BF6567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ECD07-D187-48D3-ADE7-7C5D93FB5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2F300-83C7-44BB-A40C-0B316A811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E673A6-32B2-4799-8485-4431145F4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6BC9F5-89FA-438B-9BE5-9E15529A16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BA6A55-0FF1-4E86-B0F7-46F972C81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F2419-2D2A-4C48-A2FB-42D3B4E7BF06}" type="datetime1">
              <a:rPr lang="en-US" smtClean="0"/>
              <a:t>7/11/2022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233A16-F044-4187-9D79-5FEEAB15B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A7B8FA-091A-446D-9BB3-3567BE19A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757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E0FBE-2175-4BB5-8CD1-FB57B83E1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6DF7E9-29AA-4D7C-BB84-C3C9E0027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A2C80-B6BC-49C9-81A4-F5C453C933FB}" type="datetime1">
              <a:rPr lang="en-US" smtClean="0"/>
              <a:t>7/11/2022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C9983-8306-4A3D-9677-BB4264D56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2F1D9-569A-4EAC-9D30-6B19AD02D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19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5325F8-1A06-4E76-ABDA-C63773F44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E3D80-15EF-4DE8-A9E1-1D52CDBFB864}" type="datetime1">
              <a:rPr lang="en-US" smtClean="0"/>
              <a:t>7/11/2022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1BDC15-3C72-4A74-8A32-B9C8B42D5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FECEA1-B1EF-4856-803B-1342271BE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232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E3BCA-1989-4252-B144-E3312ECE9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DBCAF-6BC6-4442-8507-2D9CFEFDF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FB47EE-E356-441F-8750-22161C9173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8B51E0-5DA8-4CBF-B13E-9EDBCADFA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0AC-A223-4136-B10F-3E4400F87900}" type="datetime1">
              <a:rPr lang="en-US" smtClean="0"/>
              <a:t>7/11/2022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D63380-E14F-4378-A5C3-641C6E5AA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EC0C5E-3635-40DC-923F-1D980FAA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1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2BC5-7F7F-4DC2-9E43-BA51FC815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64CC48-6BED-4F03-ACE1-5896F0529E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B647AE-8F44-480D-A4C0-06136129F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4DB74C-E304-4948-8C71-6AA2985F1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5303D-0D7C-47EB-A03D-8E27CF5DD4AD}" type="datetime1">
              <a:rPr lang="en-US" smtClean="0"/>
              <a:t>7/11/2022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C2A727-6E38-4FEA-89FE-2A0880B12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59BF1-BFAB-4A66-A6C7-A7EE62AB9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98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A1C4EB-EC51-4A05-B1ED-FC083F6C7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CB80E-05D8-45A9-A994-D072F0EF5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B365F-7B73-46E5-A995-E1914B94ED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6038B-DB02-4741-93C4-8BBAD74B3D7B}" type="datetime1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180D1-4736-438C-88F6-97B6206DEC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B2C76-C7FA-4804-BB7D-C48B19D51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48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5.png"/><Relationship Id="rId7" Type="http://schemas.openxmlformats.org/officeDocument/2006/relationships/image" Target="../media/image61.png"/><Relationship Id="rId12" Type="http://schemas.openxmlformats.org/officeDocument/2006/relationships/image" Target="../media/image2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25.png"/><Relationship Id="rId5" Type="http://schemas.openxmlformats.org/officeDocument/2006/relationships/image" Target="../media/image57.png"/><Relationship Id="rId10" Type="http://schemas.openxmlformats.org/officeDocument/2006/relationships/image" Target="../media/image24.png"/><Relationship Id="rId4" Type="http://schemas.openxmlformats.org/officeDocument/2006/relationships/image" Target="../media/image56.png"/><Relationship Id="rId9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74.png"/><Relationship Id="rId7" Type="http://schemas.openxmlformats.org/officeDocument/2006/relationships/image" Target="../media/image2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26.png"/><Relationship Id="rId5" Type="http://schemas.openxmlformats.org/officeDocument/2006/relationships/image" Target="../media/image76.png"/><Relationship Id="rId10" Type="http://schemas.openxmlformats.org/officeDocument/2006/relationships/image" Target="../media/image25.png"/><Relationship Id="rId4" Type="http://schemas.openxmlformats.org/officeDocument/2006/relationships/image" Target="../media/image75.png"/><Relationship Id="rId9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1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6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6917B6-A38F-428B-9700-E2514B6D9F11}"/>
              </a:ext>
            </a:extLst>
          </p:cNvPr>
          <p:cNvSpPr txBox="1"/>
          <p:nvPr/>
        </p:nvSpPr>
        <p:spPr>
          <a:xfrm>
            <a:off x="866775" y="3053448"/>
            <a:ext cx="10791825" cy="871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Hands on OFDM crash course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</a:t>
            </a:r>
            <a:r>
              <a:rPr lang="en-US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rthogonal </a:t>
            </a:r>
            <a:r>
              <a:rPr 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F</a:t>
            </a:r>
            <a:r>
              <a:rPr lang="en-US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requency-</a:t>
            </a:r>
            <a:r>
              <a:rPr lang="en-US" b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</a:t>
            </a:r>
            <a:r>
              <a:rPr lang="en-US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ivision </a:t>
            </a:r>
            <a:r>
              <a:rPr 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M</a:t>
            </a:r>
            <a:r>
              <a:rPr lang="en-US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ultiplexing: s</a:t>
            </a:r>
            <a:r>
              <a:rPr lang="en-US" b="0" dirty="0">
                <a:solidFill>
                  <a:srgbClr val="313131"/>
                </a:solidFill>
                <a:effectLst/>
                <a:latin typeface="-apple-system"/>
              </a:rPr>
              <a:t>tandard modulation format for 5G New Radio)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996093-88BB-4D5E-B879-0978B33CB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00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vectors examples: </a:t>
            </a:r>
            <a:r>
              <a:rPr lang="en-US" sz="20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Nonzero coordinates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460D4E4-5B29-4270-9187-D7F84A54087C}"/>
              </a:ext>
            </a:extLst>
          </p:cNvPr>
          <p:cNvSpPr txBox="1"/>
          <p:nvPr/>
        </p:nvSpPr>
        <p:spPr>
          <a:xfrm>
            <a:off x="405440" y="793609"/>
            <a:ext cx="7470477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alculate dot product of following vectors.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2EF7F8-D6AF-4E89-8A83-247EAFB81CF7}"/>
              </a:ext>
            </a:extLst>
          </p:cNvPr>
          <p:cNvSpPr txBox="1"/>
          <p:nvPr/>
        </p:nvSpPr>
        <p:spPr>
          <a:xfrm>
            <a:off x="405440" y="1184223"/>
            <a:ext cx="6094562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Spider REPL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C07FC8A0-BF2B-4052-AEFA-B650BC24FE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02292"/>
              </p:ext>
            </p:extLst>
          </p:nvPr>
        </p:nvGraphicFramePr>
        <p:xfrm>
          <a:off x="428445" y="5359385"/>
          <a:ext cx="9691298" cy="7366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47583575"/>
                    </a:ext>
                  </a:extLst>
                </a:gridCol>
                <a:gridCol w="1975449">
                  <a:extLst>
                    <a:ext uri="{9D8B030D-6E8A-4147-A177-3AD203B41FA5}">
                      <a16:colId xmlns:a16="http://schemas.microsoft.com/office/drawing/2014/main" val="3033667970"/>
                    </a:ext>
                  </a:extLst>
                </a:gridCol>
                <a:gridCol w="2087593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1098605937"/>
                    </a:ext>
                  </a:extLst>
                </a:gridCol>
                <a:gridCol w="1992702">
                  <a:extLst>
                    <a:ext uri="{9D8B030D-6E8A-4147-A177-3AD203B41FA5}">
                      <a16:colId xmlns:a16="http://schemas.microsoft.com/office/drawing/2014/main" val="2927250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Calculations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(1*1)+(1*-1)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(-1*1)+(-1*-1)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(-1*-1)+(1*-1)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(-2*-2)+(2*-2)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11555"/>
                  </a:ext>
                </a:extLst>
              </a:tr>
              <a:tr h="230960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787274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932677FB-ECA7-42F3-AAFE-C5E700566312}"/>
              </a:ext>
            </a:extLst>
          </p:cNvPr>
          <p:cNvGrpSpPr/>
          <p:nvPr/>
        </p:nvGrpSpPr>
        <p:grpSpPr>
          <a:xfrm>
            <a:off x="2049850" y="3093531"/>
            <a:ext cx="7908268" cy="2254640"/>
            <a:chOff x="2210517" y="2616830"/>
            <a:chExt cx="7908268" cy="225464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B0361EA-FEB2-44A3-B9B9-E0BDB3EFC15E}"/>
                </a:ext>
              </a:extLst>
            </p:cNvPr>
            <p:cNvPicPr/>
            <p:nvPr/>
          </p:nvPicPr>
          <p:blipFill rotWithShape="1">
            <a:blip r:embed="rId2"/>
            <a:srcRect l="7624"/>
            <a:stretch/>
          </p:blipFill>
          <p:spPr bwMode="auto">
            <a:xfrm>
              <a:off x="2210517" y="2682816"/>
              <a:ext cx="1858888" cy="202487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6D42DC8-AB94-4B50-96D9-FED2913FA32C}"/>
                </a:ext>
              </a:extLst>
            </p:cNvPr>
            <p:cNvPicPr/>
            <p:nvPr/>
          </p:nvPicPr>
          <p:blipFill rotWithShape="1">
            <a:blip r:embed="rId3"/>
            <a:srcRect l="4983"/>
            <a:stretch/>
          </p:blipFill>
          <p:spPr bwMode="auto">
            <a:xfrm>
              <a:off x="4140679" y="2622430"/>
              <a:ext cx="1955485" cy="214355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13229A7-FA01-4B0F-8CDA-A7EA777E30E0}"/>
                </a:ext>
              </a:extLst>
            </p:cNvPr>
            <p:cNvPicPr/>
            <p:nvPr/>
          </p:nvPicPr>
          <p:blipFill rotWithShape="1">
            <a:blip r:embed="rId4"/>
            <a:srcRect l="5093"/>
            <a:stretch/>
          </p:blipFill>
          <p:spPr bwMode="auto">
            <a:xfrm>
              <a:off x="6202004" y="2616830"/>
              <a:ext cx="1955485" cy="214656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843C5667-600D-4DD7-8A42-19CBE14C7457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8288759" y="2621658"/>
              <a:ext cx="1830026" cy="2249812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2A5FF5B-F54E-4B3F-B671-B32FEDD0F138}"/>
              </a:ext>
            </a:extLst>
          </p:cNvPr>
          <p:cNvSpPr txBox="1"/>
          <p:nvPr/>
        </p:nvSpPr>
        <p:spPr>
          <a:xfrm>
            <a:off x="7397509" y="1262476"/>
            <a:ext cx="46788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REPL (</a:t>
            </a: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stands from</a:t>
            </a:r>
            <a:r>
              <a:rPr lang="en-US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Read–Eval–Print </a:t>
            </a:r>
            <a:r>
              <a:rPr lang="en-US" sz="1400" b="1" dirty="0">
                <a:solidFill>
                  <a:srgbClr val="202122"/>
                </a:solidFill>
                <a:latin typeface="Arial" panose="020B0604020202020204" pitchFamily="34" charset="0"/>
              </a:rPr>
              <a:t>L</a:t>
            </a:r>
            <a:r>
              <a:rPr lang="en-US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oop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b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simple interactive computer programming environment </a:t>
            </a:r>
          </a:p>
          <a:p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that takes single user inputs, executes them, </a:t>
            </a:r>
          </a:p>
          <a:p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and returns the result to the user. [Wikipedia]</a:t>
            </a:r>
            <a:endParaRPr lang="en-US" sz="140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75605DCC-679F-4763-BDF3-71A2299EE8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9850" y="1238150"/>
            <a:ext cx="5295900" cy="17621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1BB2555-76D9-441D-83BB-C0DEAEF55E57}"/>
              </a:ext>
            </a:extLst>
          </p:cNvPr>
          <p:cNvSpPr txBox="1"/>
          <p:nvPr/>
        </p:nvSpPr>
        <p:spPr>
          <a:xfrm>
            <a:off x="336430" y="6276056"/>
            <a:ext cx="9529316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Still zero ?</a:t>
            </a:r>
            <a:r>
              <a:rPr lang="en-US" dirty="0"/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Maybe because we use the coordinates of the same absolute value (1 or 2)?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99CCE0-557A-4D3D-B1FE-C0B8EF2E3548}"/>
              </a:ext>
            </a:extLst>
          </p:cNvPr>
          <p:cNvSpPr txBox="1"/>
          <p:nvPr/>
        </p:nvSpPr>
        <p:spPr>
          <a:xfrm>
            <a:off x="10376140" y="6666669"/>
            <a:ext cx="205452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teacher\app_dot_2d_draw_and_calc.py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F85BCB-BB55-41B8-9ED5-38D74F1D2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4056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621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700" dirty="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FFT - </a:t>
              </a:r>
              <a:r>
                <a:rPr lang="en-US" sz="1700" dirty="0" err="1"/>
                <a:t>iFFT</a:t>
              </a:r>
              <a:endParaRPr lang="en-US" sz="1700" dirty="0"/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Up\down conversion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Two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(Constellations)</a:t>
                  </a:r>
                  <a:endParaRPr lang="en-US" sz="14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Ortho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Multiple</a:t>
                </a:r>
                <a:r>
                  <a:rPr lang="en-US" sz="1400" dirty="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Two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sinewaves </a:t>
                </a:r>
              </a:p>
              <a:p>
                <a:pPr algn="ctr"/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sinewave </a:t>
                </a:r>
              </a:p>
              <a:p>
                <a:pPr algn="ctr"/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N</a:t>
                </a:r>
                <a:r>
                  <a:rPr lang="en-US" sz="1400" dirty="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Single</a:t>
                </a:r>
                <a:r>
                  <a:rPr lang="en-US" sz="1400" dirty="0">
                    <a:solidFill>
                      <a:srgbClr val="FF0000"/>
                    </a:solidFill>
                  </a:rPr>
                  <a:t> sinewave </a:t>
                </a:r>
              </a:p>
              <a:p>
                <a:pPr algn="ctr"/>
                <a:r>
                  <a:rPr lang="en-US" sz="1400" dirty="0">
                    <a:solidFill>
                      <a:srgbClr val="FF0000"/>
                    </a:solidFill>
                  </a:rPr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Two</a:t>
                </a:r>
                <a:r>
                  <a:rPr lang="en-US" sz="1400" dirty="0"/>
                  <a:t> sinewaves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Mod</a:t>
                </a:r>
                <a:r>
                  <a:rPr lang="en-US" sz="1400" dirty="0">
                    <a:solidFill>
                      <a:srgbClr val="FF0000"/>
                    </a:solidFill>
                  </a:rPr>
                  <a:t>ulation-</a:t>
                </a:r>
                <a:r>
                  <a:rPr lang="en-US" sz="1400" b="1" dirty="0">
                    <a:solidFill>
                      <a:srgbClr val="FF0000"/>
                    </a:solidFill>
                  </a:rPr>
                  <a:t>Dem</a:t>
                </a:r>
                <a:r>
                  <a:rPr lang="en-US" sz="1400" dirty="0">
                    <a:solidFill>
                      <a:srgbClr val="FF0000"/>
                    </a:solidFill>
                  </a:rPr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CFFFB-D4A7-45EB-8C6A-F5F4C1B21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6667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frequencies :  </a:t>
            </a:r>
            <a:r>
              <a:rPr lang="en-US" sz="2000" b="1" dirty="0">
                <a:solidFill>
                  <a:schemeClr val="accent1"/>
                </a:solidFill>
              </a:rPr>
              <a:t>Single </a:t>
            </a:r>
            <a:r>
              <a:rPr lang="en-US" sz="2000" dirty="0">
                <a:solidFill>
                  <a:schemeClr val="accent1"/>
                </a:solidFill>
              </a:rPr>
              <a:t>sinewave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accent1"/>
                </a:solidFill>
              </a:rPr>
              <a:t>per frequency 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961075"/>
            <a:ext cx="10389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Complete script to obtain Tx </a:t>
            </a:r>
            <a:r>
              <a:rPr lang="en-US" dirty="0"/>
              <a:t>signal composed </a:t>
            </a:r>
            <a:r>
              <a:rPr lang="en-US" sz="1800" dirty="0"/>
              <a:t>of </a:t>
            </a:r>
            <a:r>
              <a:rPr lang="en-US" sz="1800" b="1" dirty="0"/>
              <a:t>N</a:t>
            </a:r>
            <a:r>
              <a:rPr lang="en-US" sz="1800" dirty="0"/>
              <a:t> amplitude modulated sinusoids of orthogonal frequencies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E83F8B-A627-41E9-A5BB-2A655BE68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93" y="1674550"/>
            <a:ext cx="4925112" cy="3801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EA803D-2D58-40A7-9739-283DEDF7F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416" y="3567023"/>
            <a:ext cx="3186645" cy="29545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1D1BFFB-89BF-4EDB-9515-B9E16FB9D7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0024" y="3868947"/>
            <a:ext cx="3650211" cy="24012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F916C9-A62C-46C2-8053-9314D6409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06048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frequencies :  </a:t>
            </a:r>
            <a:r>
              <a:rPr lang="en-US" sz="2000" b="1" dirty="0">
                <a:solidFill>
                  <a:schemeClr val="accent1"/>
                </a:solidFill>
              </a:rPr>
              <a:t>Single </a:t>
            </a:r>
            <a:r>
              <a:rPr lang="en-US" sz="2000" dirty="0">
                <a:solidFill>
                  <a:schemeClr val="accent1"/>
                </a:solidFill>
              </a:rPr>
              <a:t>sinewave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accent1"/>
                </a:solidFill>
              </a:rPr>
              <a:t>per frequency : </a:t>
            </a:r>
            <a:r>
              <a:rPr lang="en-US" sz="2000" b="1" dirty="0">
                <a:solidFill>
                  <a:schemeClr val="accent1"/>
                </a:solidFill>
              </a:rPr>
              <a:t>De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961075"/>
            <a:ext cx="11441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Complete script to </a:t>
            </a:r>
            <a:r>
              <a:rPr lang="en-US" sz="1800" b="1" dirty="0"/>
              <a:t>demodulate</a:t>
            </a:r>
            <a:r>
              <a:rPr lang="en-US" sz="1800" dirty="0"/>
              <a:t> signal which consists of</a:t>
            </a:r>
            <a:r>
              <a:rPr lang="en-US" dirty="0"/>
              <a:t> </a:t>
            </a:r>
            <a:r>
              <a:rPr lang="en-US" sz="1800" dirty="0"/>
              <a:t>N amplitude modulated sinusoids of orthogonal frequencies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B0649F-FBBF-4E1D-BFD4-8FEAAC4A8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40" y="1566862"/>
            <a:ext cx="4616888" cy="40959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6BFD33-A203-4476-A477-7D47EC87E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827" y="1650636"/>
            <a:ext cx="6602728" cy="317392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0C56E-3F27-4BDF-AFC9-CB4ECAE2C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887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621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700" dirty="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FFT - </a:t>
              </a:r>
              <a:r>
                <a:rPr lang="en-US" sz="1700" dirty="0" err="1"/>
                <a:t>iFFT</a:t>
              </a:r>
              <a:endParaRPr lang="en-US" sz="1700" dirty="0"/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Up\down conversion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Two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(Constellations)</a:t>
                  </a:r>
                  <a:endParaRPr lang="en-US" sz="14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Ortho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Multiple</a:t>
                </a:r>
                <a:r>
                  <a:rPr lang="en-US" sz="1400" dirty="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Two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sinewaves </a:t>
                </a:r>
              </a:p>
              <a:p>
                <a:pPr algn="ctr"/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sinewave </a:t>
                </a:r>
              </a:p>
              <a:p>
                <a:pPr algn="ctr"/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N</a:t>
                </a:r>
                <a:r>
                  <a:rPr lang="en-US" sz="1400" dirty="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sinewave </a:t>
                </a:r>
              </a:p>
              <a:p>
                <a:pPr algn="ctr"/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Two</a:t>
                </a:r>
                <a:r>
                  <a:rPr lang="en-US" sz="1400" dirty="0">
                    <a:solidFill>
                      <a:srgbClr val="FF0000"/>
                    </a:solidFill>
                  </a:rPr>
                  <a:t> sinewaves </a:t>
                </a:r>
              </a:p>
              <a:p>
                <a:pPr algn="ctr"/>
                <a:r>
                  <a:rPr lang="en-US" sz="1400" dirty="0">
                    <a:solidFill>
                      <a:srgbClr val="FF0000"/>
                    </a:solidFill>
                  </a:rPr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Mod</a:t>
                </a:r>
                <a:r>
                  <a:rPr lang="en-US" sz="1400" dirty="0">
                    <a:solidFill>
                      <a:srgbClr val="FF0000"/>
                    </a:solidFill>
                  </a:rPr>
                  <a:t>ulation-</a:t>
                </a:r>
                <a:r>
                  <a:rPr lang="en-US" sz="1400" b="1" dirty="0">
                    <a:solidFill>
                      <a:srgbClr val="FF0000"/>
                    </a:solidFill>
                  </a:rPr>
                  <a:t>Dem</a:t>
                </a:r>
                <a:r>
                  <a:rPr lang="en-US" sz="1400" dirty="0">
                    <a:solidFill>
                      <a:srgbClr val="FF0000"/>
                    </a:solidFill>
                  </a:rPr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63B71-3640-4AE9-982D-A735B66FF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3056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frequencies :  </a:t>
            </a:r>
            <a:r>
              <a:rPr lang="en-US" sz="2000" b="1" dirty="0">
                <a:solidFill>
                  <a:schemeClr val="accent1"/>
                </a:solidFill>
              </a:rPr>
              <a:t>Two </a:t>
            </a:r>
            <a:r>
              <a:rPr lang="en-US" sz="2000" dirty="0">
                <a:solidFill>
                  <a:schemeClr val="accent1"/>
                </a:solidFill>
              </a:rPr>
              <a:t>sinewaves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accent1"/>
                </a:solidFill>
              </a:rPr>
              <a:t>per frequency 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961075"/>
            <a:ext cx="10389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Complete script to make </a:t>
            </a:r>
            <a:r>
              <a:rPr lang="en-US" sz="1800" b="1" dirty="0"/>
              <a:t>quadrature</a:t>
            </a:r>
            <a:r>
              <a:rPr lang="en-US" sz="1800" dirty="0"/>
              <a:t> </a:t>
            </a:r>
            <a:r>
              <a:rPr lang="en-US" sz="1800" b="1" dirty="0"/>
              <a:t>modulation</a:t>
            </a:r>
            <a:r>
              <a:rPr lang="en-US" sz="1800" dirty="0"/>
              <a:t> of</a:t>
            </a:r>
            <a:r>
              <a:rPr lang="en-US" dirty="0"/>
              <a:t> </a:t>
            </a:r>
            <a:r>
              <a:rPr lang="en-US" sz="1800" b="1" dirty="0"/>
              <a:t>N</a:t>
            </a:r>
            <a:r>
              <a:rPr lang="en-US" sz="1800" dirty="0"/>
              <a:t> orthogonal frequencies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1FCDB5-95FB-4BBB-9B8D-C52CB91A6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872" y="2555871"/>
            <a:ext cx="3917650" cy="25771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92A2EE-2135-4349-9F28-B3B2082E8ADB}"/>
              </a:ext>
            </a:extLst>
          </p:cNvPr>
          <p:cNvSpPr txBox="1"/>
          <p:nvPr/>
        </p:nvSpPr>
        <p:spPr>
          <a:xfrm>
            <a:off x="9558697" y="2174832"/>
            <a:ext cx="394095" cy="280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09207D-1CC1-4959-8E42-DEDC26988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316" y="1632169"/>
            <a:ext cx="6554115" cy="416300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9A7F5D-A4C2-49A7-BC82-C697D1F89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96949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frequencies :  </a:t>
            </a:r>
            <a:r>
              <a:rPr lang="en-US" sz="2000" b="1" dirty="0">
                <a:solidFill>
                  <a:schemeClr val="accent1"/>
                </a:solidFill>
              </a:rPr>
              <a:t>Two </a:t>
            </a:r>
            <a:r>
              <a:rPr lang="en-US" sz="2000" dirty="0">
                <a:solidFill>
                  <a:schemeClr val="accent1"/>
                </a:solidFill>
              </a:rPr>
              <a:t>sinewaves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accent1"/>
                </a:solidFill>
              </a:rPr>
              <a:t>per frequency : </a:t>
            </a:r>
            <a:r>
              <a:rPr lang="en-US" sz="2000" b="1" dirty="0">
                <a:solidFill>
                  <a:schemeClr val="accent1"/>
                </a:solidFill>
              </a:rPr>
              <a:t>De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825489"/>
            <a:ext cx="10389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Complete script to </a:t>
            </a:r>
            <a:r>
              <a:rPr lang="en-US" sz="1800" b="1" dirty="0"/>
              <a:t>demodulate</a:t>
            </a:r>
            <a:r>
              <a:rPr lang="en-US" sz="1800" dirty="0"/>
              <a:t> signal which consists of</a:t>
            </a:r>
            <a:r>
              <a:rPr lang="en-US" dirty="0"/>
              <a:t> </a:t>
            </a:r>
            <a:r>
              <a:rPr lang="en-US" sz="1800" b="1" dirty="0"/>
              <a:t>N quadrature modulated </a:t>
            </a:r>
            <a:r>
              <a:rPr lang="en-US" sz="1800" dirty="0"/>
              <a:t>frequencies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957167-D21A-4FA8-8089-635645B97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82" y="1277896"/>
            <a:ext cx="4589318" cy="524367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764DB0-0584-4C31-AF1C-21E9A6375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66910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621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700" dirty="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FFT - </a:t>
              </a:r>
              <a:r>
                <a:rPr lang="en-US" sz="1700" dirty="0" err="1"/>
                <a:t>iFFT</a:t>
              </a:r>
              <a:endParaRPr lang="en-US" sz="1700" dirty="0"/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Up\down conversion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Two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(Constellations)</a:t>
                  </a:r>
                  <a:endParaRPr lang="en-US" sz="14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Ortho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Multiple</a:t>
                </a:r>
                <a:r>
                  <a:rPr lang="en-US" sz="1400" dirty="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Two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sinewaves </a:t>
                </a:r>
              </a:p>
              <a:p>
                <a:pPr algn="ctr"/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sinewave </a:t>
                </a:r>
              </a:p>
              <a:p>
                <a:pPr algn="ctr"/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N</a:t>
                </a:r>
                <a:r>
                  <a:rPr lang="en-US" sz="1400" dirty="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sinewave </a:t>
                </a:r>
              </a:p>
              <a:p>
                <a:pPr algn="ctr"/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Two</a:t>
                </a:r>
                <a:r>
                  <a:rPr lang="en-US" sz="1400" dirty="0">
                    <a:solidFill>
                      <a:srgbClr val="FF0000"/>
                    </a:solidFill>
                  </a:rPr>
                  <a:t> sinewaves </a:t>
                </a:r>
              </a:p>
              <a:p>
                <a:pPr algn="ctr"/>
                <a:r>
                  <a:rPr lang="en-US" sz="1400" dirty="0">
                    <a:solidFill>
                      <a:srgbClr val="FF0000"/>
                    </a:solidFill>
                  </a:rPr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Mod</a:t>
                </a:r>
                <a:r>
                  <a:rPr lang="en-US" sz="1400" dirty="0">
                    <a:solidFill>
                      <a:srgbClr val="FF0000"/>
                    </a:solidFill>
                  </a:rPr>
                  <a:t>ulation-</a:t>
                </a:r>
                <a:r>
                  <a:rPr lang="en-US" sz="1400" b="1" dirty="0">
                    <a:solidFill>
                      <a:srgbClr val="FF0000"/>
                    </a:solidFill>
                  </a:rPr>
                  <a:t>Dem</a:t>
                </a:r>
                <a:r>
                  <a:rPr lang="en-US" sz="1400" dirty="0">
                    <a:solidFill>
                      <a:srgbClr val="FF0000"/>
                    </a:solidFill>
                  </a:rPr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62E59-8C4A-4AD4-8F52-61BBCE512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3646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DBD08AE-D755-4646-81B0-37D567B1097E}"/>
              </a:ext>
            </a:extLst>
          </p:cNvPr>
          <p:cNvSpPr txBox="1"/>
          <p:nvPr/>
        </p:nvSpPr>
        <p:spPr>
          <a:xfrm>
            <a:off x="368662" y="889082"/>
            <a:ext cx="4574814" cy="1621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700" dirty="0">
                <a:solidFill>
                  <a:schemeClr val="bg1">
                    <a:lumMod val="50000"/>
                  </a:schemeClr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700" dirty="0">
                <a:solidFill>
                  <a:schemeClr val="bg1">
                    <a:lumMod val="50000"/>
                  </a:schemeClr>
                </a:solidFill>
              </a:rPr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700" dirty="0">
                <a:solidFill>
                  <a:srgbClr val="FF0000"/>
                </a:solidFill>
              </a:rPr>
              <a:t>FFT - </a:t>
            </a:r>
            <a:r>
              <a:rPr lang="en-US" sz="1700" dirty="0" err="1">
                <a:solidFill>
                  <a:srgbClr val="FF0000"/>
                </a:solidFill>
              </a:rPr>
              <a:t>iFFT</a:t>
            </a:r>
            <a:endParaRPr lang="en-US" sz="1700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700" dirty="0"/>
              <a:t>Up\down conversion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32D216-B91E-474A-803F-96A7ED66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84956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B18F4-4F03-487B-8C20-A31C515C7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FFT - </a:t>
            </a:r>
            <a:r>
              <a:rPr lang="en-US" dirty="0" err="1"/>
              <a:t>iFFT</a:t>
            </a:r>
            <a:r>
              <a:rPr lang="en-US" dirty="0"/>
              <a:t> placeholder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F2EC7A-6DDF-4AC9-86C3-2C8B94C5F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78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vectors examples: Nonzero coordinates, </a:t>
            </a:r>
            <a:r>
              <a:rPr lang="en-US" sz="20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460D4E4-5B29-4270-9187-D7F84A54087C}"/>
              </a:ext>
            </a:extLst>
          </p:cNvPr>
          <p:cNvSpPr txBox="1"/>
          <p:nvPr/>
        </p:nvSpPr>
        <p:spPr>
          <a:xfrm>
            <a:off x="405440" y="793609"/>
            <a:ext cx="6076233" cy="1173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Calculate dot product of following vectors.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work more efficiently instead of REPL use script on the right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Note: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correct mistakes in dot product  formula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C34570-76B5-4C98-876F-C8985A382349}"/>
              </a:ext>
            </a:extLst>
          </p:cNvPr>
          <p:cNvSpPr txBox="1"/>
          <p:nvPr/>
        </p:nvSpPr>
        <p:spPr>
          <a:xfrm>
            <a:off x="6637113" y="879889"/>
            <a:ext cx="5310472" cy="18676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green_x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-1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green_y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-1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blue_x</a:t>
            </a:r>
            <a:r>
              <a:rPr lang="en-US" sz="1200" dirty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-2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blue_y</a:t>
            </a:r>
            <a:r>
              <a:rPr lang="en-US" sz="1200" dirty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 2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dot_product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green_x</a:t>
            </a:r>
            <a:r>
              <a:rPr lang="en-US" sz="12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*</a:t>
            </a:r>
            <a:r>
              <a:rPr lang="en-US" sz="1200" dirty="0" err="1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blue_x</a:t>
            </a:r>
            <a:r>
              <a:rPr lang="en-US" sz="12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 + (</a:t>
            </a:r>
            <a:r>
              <a:rPr lang="en-US" sz="1200" dirty="0" err="1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green_y</a:t>
            </a:r>
            <a:r>
              <a:rPr lang="en-US" sz="12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*</a:t>
            </a:r>
            <a:r>
              <a:rPr lang="en-US" sz="1200" dirty="0" err="1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blue_y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endParaRPr lang="en-US" sz="1200" dirty="0">
              <a:effectLst/>
              <a:highlight>
                <a:srgbClr val="FFFF00"/>
              </a:highlight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print(</a:t>
            </a: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dot_product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D24486-FE40-4233-ACF5-DB3242B543CD}"/>
              </a:ext>
            </a:extLst>
          </p:cNvPr>
          <p:cNvGrpSpPr/>
          <p:nvPr/>
        </p:nvGrpSpPr>
        <p:grpSpPr>
          <a:xfrm>
            <a:off x="914397" y="2344996"/>
            <a:ext cx="4129905" cy="2291462"/>
            <a:chOff x="500329" y="2388128"/>
            <a:chExt cx="4129905" cy="229146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0888BE0-2A66-4B9E-864A-0EE2BA80AF93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00329" y="2388128"/>
              <a:ext cx="1868170" cy="204724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88A5CDB-C4A5-4AD7-BAA5-51E6B11DD2C9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523939" y="2471695"/>
              <a:ext cx="2106295" cy="2207895"/>
            </a:xfrm>
            <a:prstGeom prst="rect">
              <a:avLst/>
            </a:prstGeom>
          </p:spPr>
        </p:pic>
      </p:grpSp>
      <p:graphicFrame>
        <p:nvGraphicFramePr>
          <p:cNvPr id="21" name="Table 11">
            <a:extLst>
              <a:ext uri="{FF2B5EF4-FFF2-40B4-BE49-F238E27FC236}">
                <a16:creationId xmlns:a16="http://schemas.microsoft.com/office/drawing/2014/main" id="{416685F2-D619-4953-8A27-3439ED55F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126856"/>
              </p:ext>
            </p:extLst>
          </p:nvPr>
        </p:nvGraphicFramePr>
        <p:xfrm>
          <a:off x="858959" y="4636458"/>
          <a:ext cx="4097547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7593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10986059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11555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327021E0-F4FB-446B-9D17-501DD03658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48" r="5050" b="-1"/>
          <a:stretch/>
        </p:blipFill>
        <p:spPr>
          <a:xfrm>
            <a:off x="6703054" y="4041139"/>
            <a:ext cx="5189866" cy="193231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4DA41FC-87E7-46C6-8FFF-ADD8335622E8}"/>
              </a:ext>
            </a:extLst>
          </p:cNvPr>
          <p:cNvSpPr txBox="1"/>
          <p:nvPr/>
        </p:nvSpPr>
        <p:spPr>
          <a:xfrm>
            <a:off x="6637113" y="3013501"/>
            <a:ext cx="23604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Fix dot product formula</a:t>
            </a:r>
          </a:p>
          <a:p>
            <a:pPr marL="0" marR="0">
              <a:spcBef>
                <a:spcPts val="0"/>
              </a:spcBef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Run the script (F5)</a:t>
            </a:r>
          </a:p>
          <a:p>
            <a:pPr marL="0" marR="0">
              <a:spcBef>
                <a:spcPts val="0"/>
              </a:spcBef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Find result in console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1AA5AD-9304-4ADF-A96D-644E3B97345E}"/>
              </a:ext>
            </a:extLst>
          </p:cNvPr>
          <p:cNvSpPr txBox="1"/>
          <p:nvPr/>
        </p:nvSpPr>
        <p:spPr>
          <a:xfrm>
            <a:off x="455044" y="5451196"/>
            <a:ext cx="6094562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Still zero ?</a:t>
            </a:r>
            <a:r>
              <a:rPr lang="en-US" dirty="0"/>
              <a:t>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Maybe because we use the same absolute value of </a:t>
            </a:r>
            <a:b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</a:t>
            </a: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vector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coordinates (1 or 2)?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22B717-EBF8-4508-92BC-CE71ECA07297}"/>
              </a:ext>
            </a:extLst>
          </p:cNvPr>
          <p:cNvSpPr txBox="1"/>
          <p:nvPr/>
        </p:nvSpPr>
        <p:spPr>
          <a:xfrm>
            <a:off x="9814511" y="2532136"/>
            <a:ext cx="213307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CEE5F7-DF2A-46D8-BF35-0579986C9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13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vectors examples: Nonzero coordinates, </a:t>
            </a:r>
            <a:r>
              <a:rPr lang="en-US" sz="20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460D4E4-5B29-4270-9187-D7F84A54087C}"/>
              </a:ext>
            </a:extLst>
          </p:cNvPr>
          <p:cNvSpPr txBox="1"/>
          <p:nvPr/>
        </p:nvSpPr>
        <p:spPr>
          <a:xfrm>
            <a:off x="405440" y="793609"/>
            <a:ext cx="6076233" cy="1173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Calculate dot product of following vectors.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script with more concise vector coordinates notation (-&gt;).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(Use the same file)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C34570-76B5-4C98-876F-C8985A382349}"/>
              </a:ext>
            </a:extLst>
          </p:cNvPr>
          <p:cNvSpPr txBox="1"/>
          <p:nvPr/>
        </p:nvSpPr>
        <p:spPr>
          <a:xfrm>
            <a:off x="6549606" y="879889"/>
            <a:ext cx="5397979" cy="12748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green = [ 1, 2]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blue  = [-2,-1]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dot_product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(green[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0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]*blue[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0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]) + (green[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1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]*blue[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1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])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print(</a:t>
            </a: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dot_product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3BAE73A-D46E-44F2-A023-4AACDAD2FAA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39527" y="2666196"/>
            <a:ext cx="1955800" cy="2037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AD2FCE-09DC-41FD-B874-59F069A3CEE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35398" y="2666196"/>
            <a:ext cx="1946275" cy="20275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643B22F-89D3-4A83-B8A5-BFBDE4DCF69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684390" y="2664926"/>
            <a:ext cx="1947545" cy="2028825"/>
          </a:xfrm>
          <a:prstGeom prst="rect">
            <a:avLst/>
          </a:prstGeom>
        </p:spPr>
      </p:pic>
      <p:graphicFrame>
        <p:nvGraphicFramePr>
          <p:cNvPr id="23" name="Table 11">
            <a:extLst>
              <a:ext uri="{FF2B5EF4-FFF2-40B4-BE49-F238E27FC236}">
                <a16:creationId xmlns:a16="http://schemas.microsoft.com/office/drawing/2014/main" id="{73E7872B-274C-4E42-BBA9-39D272028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660648"/>
              </p:ext>
            </p:extLst>
          </p:nvPr>
        </p:nvGraphicFramePr>
        <p:xfrm>
          <a:off x="2384126" y="4979486"/>
          <a:ext cx="633718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66100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  <a:gridCol w="2085540">
                  <a:extLst>
                    <a:ext uri="{9D8B030D-6E8A-4147-A177-3AD203B41FA5}">
                      <a16:colId xmlns:a16="http://schemas.microsoft.com/office/drawing/2014/main" val="1098605937"/>
                    </a:ext>
                  </a:extLst>
                </a:gridCol>
                <a:gridCol w="2085540">
                  <a:extLst>
                    <a:ext uri="{9D8B030D-6E8A-4147-A177-3AD203B41FA5}">
                      <a16:colId xmlns:a16="http://schemas.microsoft.com/office/drawing/2014/main" val="18930279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1155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D00DF18-F039-49A6-B72D-A85774A2A27D}"/>
              </a:ext>
            </a:extLst>
          </p:cNvPr>
          <p:cNvSpPr txBox="1"/>
          <p:nvPr/>
        </p:nvSpPr>
        <p:spPr>
          <a:xfrm>
            <a:off x="2384126" y="5737676"/>
            <a:ext cx="6094562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Still zero ?</a:t>
            </a:r>
            <a:r>
              <a:rPr lang="en-US" dirty="0"/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Maybe because we use integer coordinates?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0A88F-07D3-47BD-B2DF-C14798E96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812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vectors examples: Nonzero coordinates, </a:t>
            </a:r>
            <a:r>
              <a:rPr lang="en-US" sz="20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460D4E4-5B29-4270-9187-D7F84A54087C}"/>
              </a:ext>
            </a:extLst>
          </p:cNvPr>
          <p:cNvSpPr txBox="1"/>
          <p:nvPr/>
        </p:nvSpPr>
        <p:spPr>
          <a:xfrm>
            <a:off x="405440" y="793609"/>
            <a:ext cx="6076233" cy="1868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Calculate dot product of following vector configurations.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script version with “for” loop for iteration through vector indices. In this case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these are 0 and 1.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 code works for vectors of any length.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Replace question marks with correct values.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C34570-76B5-4C98-876F-C8985A382349}"/>
              </a:ext>
            </a:extLst>
          </p:cNvPr>
          <p:cNvSpPr txBox="1"/>
          <p:nvPr/>
        </p:nvSpPr>
        <p:spPr>
          <a:xfrm>
            <a:off x="6711351" y="839284"/>
            <a:ext cx="4960188" cy="16700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green = [ 2,-1]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blue  = [-1,-2]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dot_product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0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for </a:t>
            </a: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in range(</a:t>
            </a: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len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(green)): </a:t>
            </a:r>
            <a:r>
              <a:rPr lang="en-US" sz="1200" b="1" dirty="0">
                <a:solidFill>
                  <a:schemeClr val="accent2">
                    <a:lumMod val="50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</a:t>
            </a:r>
            <a:r>
              <a:rPr lang="en-US" sz="1200" b="1" dirty="0" err="1">
                <a:solidFill>
                  <a:schemeClr val="accent2">
                    <a:lumMod val="50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sz="1200" b="1" dirty="0">
                <a:solidFill>
                  <a:schemeClr val="accent2">
                    <a:lumMod val="50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0,..len(green)-1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dot_product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+= </a:t>
            </a:r>
            <a:r>
              <a:rPr lang="en-US" sz="12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green[</a:t>
            </a:r>
            <a:r>
              <a:rPr lang="en-US" sz="1200" b="1" dirty="0" err="1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sz="12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] * blue[</a:t>
            </a:r>
            <a:r>
              <a:rPr lang="en-US" sz="1200" b="1" dirty="0" err="1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sz="12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]</a:t>
            </a:r>
            <a:endParaRPr lang="en-US" sz="1200" dirty="0">
              <a:effectLst/>
              <a:highlight>
                <a:srgbClr val="FFFF00"/>
              </a:highlight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print(</a:t>
            </a: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dot_product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17" name="Table 11">
            <a:extLst>
              <a:ext uri="{FF2B5EF4-FFF2-40B4-BE49-F238E27FC236}">
                <a16:creationId xmlns:a16="http://schemas.microsoft.com/office/drawing/2014/main" id="{04E9260F-CF53-4FE5-9A07-35BB9C83B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618701"/>
              </p:ext>
            </p:extLst>
          </p:nvPr>
        </p:nvGraphicFramePr>
        <p:xfrm>
          <a:off x="2406770" y="5063293"/>
          <a:ext cx="6076233" cy="3657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095683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  <a:gridCol w="2980550">
                  <a:extLst>
                    <a:ext uri="{9D8B030D-6E8A-4147-A177-3AD203B41FA5}">
                      <a16:colId xmlns:a16="http://schemas.microsoft.com/office/drawing/2014/main" val="1098605937"/>
                    </a:ext>
                  </a:extLst>
                </a:gridCol>
              </a:tblGrid>
              <a:tr h="35116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11555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5176EEA-5B31-4FE1-A41D-347105343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719" y="3161133"/>
            <a:ext cx="3076949" cy="17524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7D4850-6713-4716-A7BC-21B6C2CCB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379" y="3128614"/>
            <a:ext cx="2521046" cy="175243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184B178-1759-4310-A1B7-B531FCD4D62A}"/>
              </a:ext>
            </a:extLst>
          </p:cNvPr>
          <p:cNvSpPr txBox="1"/>
          <p:nvPr/>
        </p:nvSpPr>
        <p:spPr>
          <a:xfrm>
            <a:off x="1999353" y="5830940"/>
            <a:ext cx="6891066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Evidently dot product of any perpendicular vectors equals to zero.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How about other angles 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90BDCF-9B2B-434B-A008-1DFCAD3F3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3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Non orthogonal </a:t>
            </a:r>
            <a:r>
              <a:rPr lang="en-US" sz="20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vectors examples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44EE2F8C-FFE1-426A-AA2C-6169D026B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184" y="2750039"/>
            <a:ext cx="1780752" cy="17807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89D4A19-9CE0-479A-B4BB-984ABCD8C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674" y="2750040"/>
            <a:ext cx="2070124" cy="17807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AC6521F-518E-479C-A135-12CA0F8B5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069" y="2750040"/>
            <a:ext cx="1780752" cy="178075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82363F5-D07C-4F42-A2AD-691E979BEF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8738" y="2750039"/>
            <a:ext cx="1902599" cy="178368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D9BA826-6396-472D-902D-548F30F0A2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1472" y="2750039"/>
            <a:ext cx="1902599" cy="1783687"/>
          </a:xfrm>
          <a:prstGeom prst="rect">
            <a:avLst/>
          </a:prstGeom>
        </p:spPr>
      </p:pic>
      <p:graphicFrame>
        <p:nvGraphicFramePr>
          <p:cNvPr id="33" name="Table 11">
            <a:extLst>
              <a:ext uri="{FF2B5EF4-FFF2-40B4-BE49-F238E27FC236}">
                <a16:creationId xmlns:a16="http://schemas.microsoft.com/office/drawing/2014/main" id="{25DE2BAF-17AE-4E59-BA49-28DF90829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344651"/>
              </p:ext>
            </p:extLst>
          </p:nvPr>
        </p:nvGraphicFramePr>
        <p:xfrm>
          <a:off x="512283" y="4731327"/>
          <a:ext cx="11159256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30276">
                  <a:extLst>
                    <a:ext uri="{9D8B030D-6E8A-4147-A177-3AD203B41FA5}">
                      <a16:colId xmlns:a16="http://schemas.microsoft.com/office/drawing/2014/main" val="3792014277"/>
                    </a:ext>
                  </a:extLst>
                </a:gridCol>
                <a:gridCol w="1952894">
                  <a:extLst>
                    <a:ext uri="{9D8B030D-6E8A-4147-A177-3AD203B41FA5}">
                      <a16:colId xmlns:a16="http://schemas.microsoft.com/office/drawing/2014/main" val="447583575"/>
                    </a:ext>
                  </a:extLst>
                </a:gridCol>
                <a:gridCol w="1854679">
                  <a:extLst>
                    <a:ext uri="{9D8B030D-6E8A-4147-A177-3AD203B41FA5}">
                      <a16:colId xmlns:a16="http://schemas.microsoft.com/office/drawing/2014/main" val="3033667970"/>
                    </a:ext>
                  </a:extLst>
                </a:gridCol>
                <a:gridCol w="1802921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  <a:gridCol w="1759789">
                  <a:extLst>
                    <a:ext uri="{9D8B030D-6E8A-4147-A177-3AD203B41FA5}">
                      <a16:colId xmlns:a16="http://schemas.microsoft.com/office/drawing/2014/main" val="1098605937"/>
                    </a:ext>
                  </a:extLst>
                </a:gridCol>
                <a:gridCol w="1658697">
                  <a:extLst>
                    <a:ext uri="{9D8B030D-6E8A-4147-A177-3AD203B41FA5}">
                      <a16:colId xmlns:a16="http://schemas.microsoft.com/office/drawing/2014/main" val="2927250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dot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highlight>
                            <a:srgbClr val="FFFF00"/>
                          </a:highlight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highlight>
                            <a:srgbClr val="FFFF00"/>
                          </a:highlight>
                        </a:rPr>
                        <a:t>1.41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highlight>
                            <a:srgbClr val="FFFF00"/>
                          </a:highligh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highlight>
                            <a:srgbClr val="FFFF00"/>
                          </a:highlight>
                        </a:rPr>
                        <a:t>-1.41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highlight>
                            <a:srgbClr val="FFFF00"/>
                          </a:highlight>
                        </a:rPr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431719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EA4E0985-4BDB-4E82-8BC5-16EB6177026D}"/>
              </a:ext>
            </a:extLst>
          </p:cNvPr>
          <p:cNvSpPr txBox="1"/>
          <p:nvPr/>
        </p:nvSpPr>
        <p:spPr>
          <a:xfrm>
            <a:off x="336430" y="948100"/>
            <a:ext cx="5477774" cy="1070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Calculate dot product for the selected angles between vectors.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Take advantage of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“dot” function from “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numpy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library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2CFF79-9BDD-46A0-9908-B82E3AFD6178}"/>
              </a:ext>
            </a:extLst>
          </p:cNvPr>
          <p:cNvSpPr txBox="1"/>
          <p:nvPr/>
        </p:nvSpPr>
        <p:spPr>
          <a:xfrm>
            <a:off x="5943599" y="839284"/>
            <a:ext cx="5911971" cy="16700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import </a:t>
            </a: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numpy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as </a:t>
            </a:r>
            <a:r>
              <a:rPr lang="en-US" sz="12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import </a:t>
            </a:r>
            <a:r>
              <a:rPr lang="en-US" sz="1200" dirty="0" err="1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numpy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lib. and give it “np” name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green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[1,1] #(for exa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mple)</a:t>
            </a:r>
            <a:endParaRPr lang="en-US" sz="1200" dirty="0">
              <a:effectLst/>
              <a:highlight>
                <a:srgbClr val="FFFF00"/>
              </a:highlight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</a:t>
            </a:r>
            <a:r>
              <a:rPr lang="en-US" sz="1200" b="1" dirty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lue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= </a:t>
            </a:r>
            <a:r>
              <a:rPr lang="en-US" sz="12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[1,1]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dot_product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</a:t>
            </a:r>
            <a:r>
              <a:rPr lang="en-US" sz="12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dot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green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sz="1200" b="1" dirty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blue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call dot </a:t>
            </a:r>
            <a:r>
              <a:rPr lang="en-US" sz="1200" dirty="0" err="1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funct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 from </a:t>
            </a:r>
            <a:r>
              <a:rPr lang="en-US" sz="1200" dirty="0" err="1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numpy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print(</a:t>
            </a: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dot_product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81B875-11CE-487B-B508-8CC870229657}"/>
              </a:ext>
            </a:extLst>
          </p:cNvPr>
          <p:cNvSpPr txBox="1"/>
          <p:nvPr/>
        </p:nvSpPr>
        <p:spPr>
          <a:xfrm>
            <a:off x="415729" y="5369776"/>
            <a:ext cx="1105574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which angle dot product has maximum value and for which a minimum value?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4573FF-52D2-4ACD-87E5-93622153C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735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Non orthogonal vectors examples, </a:t>
            </a:r>
            <a:r>
              <a:rPr lang="en-US" sz="20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E1B2373-19C4-4A18-BF5D-C1DC8DC69086}"/>
              </a:ext>
            </a:extLst>
          </p:cNvPr>
          <p:cNvSpPr txBox="1"/>
          <p:nvPr/>
        </p:nvSpPr>
        <p:spPr>
          <a:xfrm>
            <a:off x="2874465" y="899787"/>
            <a:ext cx="6213895" cy="1442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Results from previous slide let us suppose that the </a:t>
            </a:r>
            <a:r>
              <a:rPr lang="en-US" sz="16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dot product </a:t>
            </a:r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takes its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maximum</a:t>
            </a:r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when the vectors points at </a:t>
            </a:r>
            <a:r>
              <a:rPr lang="en-US" sz="16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same direction</a:t>
            </a:r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a typeface="Calibri" panose="020F0502020204030204" pitchFamily="34" charset="0"/>
                <a:cs typeface="Arial" panose="020B0604020202020204" pitchFamily="34" charset="0"/>
              </a:rPr>
              <a:t>equals to </a:t>
            </a:r>
            <a:r>
              <a:rPr lang="en-US" sz="1600" b="1" dirty="0">
                <a:ea typeface="Calibri" panose="020F0502020204030204" pitchFamily="34" charset="0"/>
                <a:cs typeface="Arial" panose="020B0604020202020204" pitchFamily="34" charset="0"/>
              </a:rPr>
              <a:t>zero</a:t>
            </a:r>
            <a:r>
              <a:rPr lang="en-US" sz="1600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when the vectors are </a:t>
            </a:r>
            <a:r>
              <a:rPr lang="en-US" sz="16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orthogonal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takes its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minimum</a:t>
            </a:r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when the vectors points at the </a:t>
            </a:r>
            <a:r>
              <a:rPr lang="en-US" sz="16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opposite direction</a:t>
            </a:r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id="{66569234-B365-410A-8940-BB86A6C52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2524" y="161274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out">
            <a:hlinkClick r:id="" action="ppaction://media"/>
            <a:extLst>
              <a:ext uri="{FF2B5EF4-FFF2-40B4-BE49-F238E27FC236}">
                <a16:creationId xmlns:a16="http://schemas.microsoft.com/office/drawing/2014/main" id="{02CA169B-B92E-4F8B-BCF0-852186E885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52744" y="2734526"/>
            <a:ext cx="4913568" cy="36851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237E4E-2448-41BE-AEEB-938C035ADF1E}"/>
              </a:ext>
            </a:extLst>
          </p:cNvPr>
          <p:cNvSpPr txBox="1"/>
          <p:nvPr/>
        </p:nvSpPr>
        <p:spPr>
          <a:xfrm>
            <a:off x="2993798" y="6419702"/>
            <a:ext cx="9829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2">
                    <a:lumMod val="75000"/>
                  </a:schemeClr>
                </a:solidFill>
              </a:rPr>
              <a:t>2d_vect_dot.pov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71C60F-CAC9-4C8A-88DB-5B35FFF1B78E}"/>
              </a:ext>
            </a:extLst>
          </p:cNvPr>
          <p:cNvSpPr txBox="1"/>
          <p:nvPr/>
        </p:nvSpPr>
        <p:spPr>
          <a:xfrm>
            <a:off x="8138452" y="2734526"/>
            <a:ext cx="1277280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Click to play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5B046A-09D7-44C5-8BE4-3DB515252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5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</a:t>
            </a:r>
            <a:r>
              <a:rPr lang="en-US" sz="2000" b="1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 b="1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vectors angle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3">
            <a:extLst>
              <a:ext uri="{FF2B5EF4-FFF2-40B4-BE49-F238E27FC236}">
                <a16:creationId xmlns:a16="http://schemas.microsoft.com/office/drawing/2014/main" id="{66569234-B365-410A-8940-BB86A6C52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504" y="161274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86073D-CD08-4E7F-B085-F93100D219BC}"/>
                  </a:ext>
                </a:extLst>
              </p:cNvPr>
              <p:cNvSpPr txBox="1"/>
              <p:nvPr/>
            </p:nvSpPr>
            <p:spPr>
              <a:xfrm>
                <a:off x="428445" y="918997"/>
                <a:ext cx="11681395" cy="652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Print dot product between green and red vector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360</m:t>
                        </m:r>
                      </m:e>
                      <m:sup>
                        <m: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range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steps. 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>
                  <a:spcBef>
                    <a:spcPts val="0"/>
                  </a:spcBef>
                </a:pP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Assume that green vector is fixed at [0,1] and rotates blue vector.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86073D-CD08-4E7F-B085-F93100D21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45" y="918997"/>
                <a:ext cx="11681395" cy="652551"/>
              </a:xfrm>
              <a:prstGeom prst="rect">
                <a:avLst/>
              </a:prstGeom>
              <a:blipFill>
                <a:blip r:embed="rId3"/>
                <a:stretch>
                  <a:fillRect l="-417" t="-4673" b="-14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ED08C35-3C42-4661-A2FD-DB5E6E3530FD}"/>
              </a:ext>
            </a:extLst>
          </p:cNvPr>
          <p:cNvSpPr txBox="1"/>
          <p:nvPr/>
        </p:nvSpPr>
        <p:spPr>
          <a:xfrm>
            <a:off x="528761" y="2085929"/>
            <a:ext cx="4718648" cy="34486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#1 generating values 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rom 5 to 110 with step 7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for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in 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range(5,110,7): 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yes, 110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print(</a:t>
            </a: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br>
              <a:rPr lang="en-US" sz="12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br>
              <a:rPr lang="en-US" sz="12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#2 scaling above values to (0,1) range</a:t>
            </a:r>
            <a:endParaRPr lang="en-US" sz="12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print(</a:t>
            </a: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sz="12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“:", (i-5)/(110-5))</a:t>
            </a:r>
            <a:endParaRPr lang="en-US" sz="1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#3 using f-strings to control “numbers format”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...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print(</a:t>
            </a:r>
            <a:r>
              <a:rPr lang="en-US" sz="12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f’{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sz="12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:03d}: {(i-5)/(110-5)):+0.3f}’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#4 rotate vector by 45 deg</a:t>
            </a:r>
          </a:p>
          <a:p>
            <a:pPr>
              <a:lnSpc>
                <a:spcPct val="107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 lib 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import 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rotate_vector</a:t>
            </a:r>
            <a:b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endParaRPr lang="en-US" sz="12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vector = [0,1]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rot_v</a:t>
            </a: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ector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rotate_vector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(vector,45)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rint(</a:t>
            </a: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rot_vector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8F1A24-F50D-4C4B-8E6A-F5A81698ECF8}"/>
              </a:ext>
            </a:extLst>
          </p:cNvPr>
          <p:cNvSpPr txBox="1"/>
          <p:nvPr/>
        </p:nvSpPr>
        <p:spPr>
          <a:xfrm>
            <a:off x="8493960" y="1316353"/>
            <a:ext cx="143666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000: +1.000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010: +0.985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020: +0.940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360: +1.000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B864A3-436C-4E98-B902-127BE553BAAB}"/>
              </a:ext>
            </a:extLst>
          </p:cNvPr>
          <p:cNvSpPr txBox="1"/>
          <p:nvPr/>
        </p:nvSpPr>
        <p:spPr>
          <a:xfrm>
            <a:off x="8493960" y="949633"/>
            <a:ext cx="1699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Expected result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6E25D5-6C62-48DE-A41D-C9EE7B661D69}"/>
              </a:ext>
            </a:extLst>
          </p:cNvPr>
          <p:cNvSpPr txBox="1"/>
          <p:nvPr/>
        </p:nvSpPr>
        <p:spPr>
          <a:xfrm>
            <a:off x="428445" y="1716597"/>
            <a:ext cx="1699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Examples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703F9E-24D1-4446-A408-925BC9CB7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031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</a:t>
            </a:r>
            <a:r>
              <a:rPr lang="en-US" sz="2000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vectors angle</a:t>
            </a:r>
            <a:r>
              <a:rPr lang="en-US" sz="2000" b="1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cont.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90E4BA4-58BC-4A4B-AF58-CAD8B3B5CDB0}"/>
              </a:ext>
            </a:extLst>
          </p:cNvPr>
          <p:cNvSpPr txBox="1"/>
          <p:nvPr/>
        </p:nvSpPr>
        <p:spPr>
          <a:xfrm>
            <a:off x="928412" y="2195606"/>
            <a:ext cx="3315946" cy="2065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#1 drawing plot with matplotlib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import 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matplotlib.pyplot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as 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</a:t>
            </a:r>
            <a:endParaRPr lang="en-US" sz="12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 = [1,3, 6, 7]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 = [1,9,36,49]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plot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(v, w, '-p')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xlabel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('V')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ylabel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('W')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grid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C0F20FE-4098-4CEC-B8E8-3C38B01D0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27" y="4452286"/>
            <a:ext cx="3459359" cy="238391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6B54A89-9EFF-407B-A62D-235A347BBBBB}"/>
              </a:ext>
            </a:extLst>
          </p:cNvPr>
          <p:cNvSpPr txBox="1"/>
          <p:nvPr/>
        </p:nvSpPr>
        <p:spPr>
          <a:xfrm>
            <a:off x="4639494" y="2222795"/>
            <a:ext cx="3518197" cy="14724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#2 generate “w” list from “v” list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 = [1,3,6,7]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 = 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list()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for </a:t>
            </a:r>
            <a:r>
              <a:rPr lang="en-US" sz="1200" dirty="0" err="1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in v: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w.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append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*</a:t>
            </a:r>
            <a:r>
              <a:rPr lang="en-US" sz="1200" dirty="0" err="1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print(w)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9C8FE2-C2E4-496B-AA4B-92EFF91E619A}"/>
              </a:ext>
            </a:extLst>
          </p:cNvPr>
          <p:cNvSpPr txBox="1"/>
          <p:nvPr/>
        </p:nvSpPr>
        <p:spPr>
          <a:xfrm>
            <a:off x="8552827" y="2195606"/>
            <a:ext cx="3015196" cy="40414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3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complete task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 = [0, 1]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angle_list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[]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dot_list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[]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for angle in 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range(0,370,10):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angle_list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.append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angle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v_rot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rotate_vector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(v, angle)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dot = 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np.dot(v, </a:t>
            </a:r>
            <a:r>
              <a:rPr lang="en-US" sz="1200" dirty="0" err="1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v_rot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b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dot_list.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append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(dot)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angle_list</a:t>
            </a:r>
            <a:r>
              <a:rPr lang="en-US" sz="1200" dirty="0" err="1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,dot_list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plt.xlabel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(“Angle”)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plt.ylabel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(“Dot”)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plt.grid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259E8D-2D83-4D69-809B-0E3CA1CEC516}"/>
              </a:ext>
            </a:extLst>
          </p:cNvPr>
          <p:cNvSpPr txBox="1"/>
          <p:nvPr/>
        </p:nvSpPr>
        <p:spPr>
          <a:xfrm>
            <a:off x="928412" y="1887829"/>
            <a:ext cx="2592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6_plot_example.py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1321C76-D011-4244-9CAA-D0E839A0A42C}"/>
              </a:ext>
            </a:extLst>
          </p:cNvPr>
          <p:cNvGrpSpPr/>
          <p:nvPr/>
        </p:nvGrpSpPr>
        <p:grpSpPr>
          <a:xfrm>
            <a:off x="3002637" y="828160"/>
            <a:ext cx="4660150" cy="1000392"/>
            <a:chOff x="3002637" y="828160"/>
            <a:chExt cx="4660150" cy="100039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7F3ACB5-ACBE-4021-B773-21724D9229C0}"/>
                </a:ext>
              </a:extLst>
            </p:cNvPr>
            <p:cNvGrpSpPr/>
            <p:nvPr/>
          </p:nvGrpSpPr>
          <p:grpSpPr>
            <a:xfrm>
              <a:off x="3002637" y="828160"/>
              <a:ext cx="4660150" cy="1000392"/>
              <a:chOff x="3828242" y="706187"/>
              <a:chExt cx="4660150" cy="1000392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86073D-CD08-4E7F-B085-F93100D219BC}"/>
                  </a:ext>
                </a:extLst>
              </p:cNvPr>
              <p:cNvSpPr txBox="1"/>
              <p:nvPr/>
            </p:nvSpPr>
            <p:spPr>
              <a:xfrm>
                <a:off x="3828242" y="993428"/>
                <a:ext cx="33053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“Replace” printing with plotting</a:t>
                </a:r>
                <a:endParaRPr lang="en-US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" name="Straight Arrow Connector 2">
                <a:extLst>
                  <a:ext uri="{FF2B5EF4-FFF2-40B4-BE49-F238E27FC236}">
                    <a16:creationId xmlns:a16="http://schemas.microsoft.com/office/drawing/2014/main" id="{988D8DAE-EE38-4273-9C5A-5FF580F381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5235" y="841731"/>
                <a:ext cx="0" cy="69557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6C3E018-BDBC-4A73-B7C3-CB10D28D91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4211" y="1395331"/>
                <a:ext cx="110418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C6A180-BF99-4888-981A-2D27ED4EAAE7}"/>
                  </a:ext>
                </a:extLst>
              </p:cNvPr>
              <p:cNvSpPr txBox="1"/>
              <p:nvPr/>
            </p:nvSpPr>
            <p:spPr>
              <a:xfrm rot="16200000">
                <a:off x="6965996" y="881482"/>
                <a:ext cx="68914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dot</a:t>
                </a:r>
                <a:endPara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2FC3140-4CB0-4C99-9F4E-9BDAA9E4EA66}"/>
                  </a:ext>
                </a:extLst>
              </p:cNvPr>
              <p:cNvSpPr txBox="1"/>
              <p:nvPr/>
            </p:nvSpPr>
            <p:spPr>
              <a:xfrm>
                <a:off x="7606260" y="1368025"/>
                <a:ext cx="76817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angle</a:t>
                </a:r>
                <a:endPara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86C29E1E-7D0D-45E7-819E-BEB195C55488}"/>
                </a:ext>
              </a:extLst>
            </p:cNvPr>
            <p:cNvSpPr/>
            <p:nvPr/>
          </p:nvSpPr>
          <p:spPr>
            <a:xfrm>
              <a:off x="6756400" y="1229172"/>
              <a:ext cx="822960" cy="213548"/>
            </a:xfrm>
            <a:custGeom>
              <a:avLst/>
              <a:gdLst>
                <a:gd name="connsiteX0" fmla="*/ 0 w 822960"/>
                <a:gd name="connsiteY0" fmla="*/ 213548 h 213548"/>
                <a:gd name="connsiteX1" fmla="*/ 314960 w 822960"/>
                <a:gd name="connsiteY1" fmla="*/ 188 h 213548"/>
                <a:gd name="connsiteX2" fmla="*/ 629920 w 822960"/>
                <a:gd name="connsiteY2" fmla="*/ 172908 h 213548"/>
                <a:gd name="connsiteX3" fmla="*/ 822960 w 822960"/>
                <a:gd name="connsiteY3" fmla="*/ 10348 h 213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960" h="213548">
                  <a:moveTo>
                    <a:pt x="0" y="213548"/>
                  </a:moveTo>
                  <a:cubicBezTo>
                    <a:pt x="104986" y="110254"/>
                    <a:pt x="209973" y="6961"/>
                    <a:pt x="314960" y="188"/>
                  </a:cubicBezTo>
                  <a:cubicBezTo>
                    <a:pt x="419947" y="-6585"/>
                    <a:pt x="545253" y="171215"/>
                    <a:pt x="629920" y="172908"/>
                  </a:cubicBezTo>
                  <a:cubicBezTo>
                    <a:pt x="714587" y="174601"/>
                    <a:pt x="738293" y="-23519"/>
                    <a:pt x="822960" y="1034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CFF9B90-BEC9-4BE8-A06C-65A8035C72F6}"/>
              </a:ext>
            </a:extLst>
          </p:cNvPr>
          <p:cNvSpPr txBox="1"/>
          <p:nvPr/>
        </p:nvSpPr>
        <p:spPr>
          <a:xfrm>
            <a:off x="8403080" y="1887828"/>
            <a:ext cx="37889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8_dot_calc_angle_range_plot_student.py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A33695-B18A-4A51-BB04-5927070CDF46}"/>
              </a:ext>
            </a:extLst>
          </p:cNvPr>
          <p:cNvSpPr txBox="1"/>
          <p:nvPr/>
        </p:nvSpPr>
        <p:spPr>
          <a:xfrm>
            <a:off x="4572715" y="1899707"/>
            <a:ext cx="2592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7_list_example_student.py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0B9581-1374-4E82-81A9-181B02D35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551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4" y="2285987"/>
            <a:ext cx="3381373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Up\down conversion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Signal's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2" y="2904581"/>
            <a:ext cx="322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7029450" y="2904581"/>
            <a:ext cx="1634260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810375" y="3634664"/>
            <a:ext cx="1846693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9A16C-AEF4-4CFE-B019-697EE39CF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74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as a list of numbers: 2D example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2FC6B01-7C97-489E-A814-7E2D2AEBE367}"/>
              </a:ext>
            </a:extLst>
          </p:cNvPr>
          <p:cNvGrpSpPr/>
          <p:nvPr/>
        </p:nvGrpSpPr>
        <p:grpSpPr>
          <a:xfrm>
            <a:off x="838603" y="1409516"/>
            <a:ext cx="10801380" cy="3092318"/>
            <a:chOff x="870159" y="2265229"/>
            <a:chExt cx="10801380" cy="309231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A032767-B8E5-4FED-B85E-BE445CE2D08F}"/>
                </a:ext>
              </a:extLst>
            </p:cNvPr>
            <p:cNvGrpSpPr/>
            <p:nvPr/>
          </p:nvGrpSpPr>
          <p:grpSpPr>
            <a:xfrm>
              <a:off x="870159" y="2265229"/>
              <a:ext cx="10801380" cy="3092318"/>
              <a:chOff x="887411" y="1342205"/>
              <a:chExt cx="10801380" cy="3092318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AE788C3D-2B38-434E-9D55-587E976FC760}"/>
                  </a:ext>
                </a:extLst>
              </p:cNvPr>
              <p:cNvGrpSpPr/>
              <p:nvPr/>
            </p:nvGrpSpPr>
            <p:grpSpPr>
              <a:xfrm>
                <a:off x="902382" y="1342205"/>
                <a:ext cx="9861203" cy="1249008"/>
                <a:chOff x="902382" y="1342205"/>
                <a:chExt cx="9861203" cy="1249008"/>
              </a:xfrm>
            </p:grpSpPr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11C6689F-7C81-4E02-B914-2104F544EE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b="17808"/>
                <a:stretch/>
              </p:blipFill>
              <p:spPr>
                <a:xfrm>
                  <a:off x="902382" y="1526871"/>
                  <a:ext cx="1064487" cy="874931"/>
                </a:xfrm>
                <a:prstGeom prst="rect">
                  <a:avLst/>
                </a:prstGeom>
              </p:spPr>
            </p:pic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706F3314-F936-44D2-A47E-807E73BA27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50229" y="1510053"/>
                  <a:ext cx="1081159" cy="1081160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00F06362-963E-4961-B500-74DEE580FC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00715" y="1507835"/>
                  <a:ext cx="1081159" cy="1081159"/>
                </a:xfrm>
                <a:prstGeom prst="rect">
                  <a:avLst/>
                </a:prstGeom>
              </p:spPr>
            </p:pic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64C7FE77-D875-49A2-B461-846CB35844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51201" y="1507834"/>
                  <a:ext cx="1081159" cy="1081159"/>
                </a:xfrm>
                <a:prstGeom prst="rect">
                  <a:avLst/>
                </a:prstGeom>
              </p:spPr>
            </p:pic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A72F80C2-79F9-4E4E-8F5A-B3AE87A01E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66327" y="1497589"/>
                  <a:ext cx="1081159" cy="1081159"/>
                </a:xfrm>
                <a:prstGeom prst="rect">
                  <a:avLst/>
                </a:prstGeom>
              </p:spPr>
            </p:pic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AF76C338-5942-472A-BD72-FE392AC367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181453" y="1497588"/>
                  <a:ext cx="1081160" cy="1081160"/>
                </a:xfrm>
                <a:prstGeom prst="rect">
                  <a:avLst/>
                </a:prstGeom>
              </p:spPr>
            </p:pic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718BADBE-891F-4E96-AFD4-15B0BBC4F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31939" y="1497588"/>
                  <a:ext cx="1081160" cy="1081160"/>
                </a:xfrm>
                <a:prstGeom prst="rect">
                  <a:avLst/>
                </a:prstGeom>
              </p:spPr>
            </p:pic>
            <p:pic>
              <p:nvPicPr>
                <p:cNvPr id="75" name="Picture 74">
                  <a:extLst>
                    <a:ext uri="{FF2B5EF4-FFF2-40B4-BE49-F238E27FC236}">
                      <a16:creationId xmlns:a16="http://schemas.microsoft.com/office/drawing/2014/main" id="{3BDE6422-51DD-43DF-BC20-E57EB51DEA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682425" y="1497588"/>
                  <a:ext cx="1081160" cy="1081160"/>
                </a:xfrm>
                <a:prstGeom prst="rect">
                  <a:avLst/>
                </a:prstGeom>
              </p:spPr>
            </p:pic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6CA7931B-039C-40ED-A319-47A20C0D30A9}"/>
                    </a:ext>
                  </a:extLst>
                </p:cNvPr>
                <p:cNvSpPr txBox="1"/>
                <p:nvPr/>
              </p:nvSpPr>
              <p:spPr>
                <a:xfrm>
                  <a:off x="1744160" y="1668827"/>
                  <a:ext cx="27283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x</a:t>
                  </a: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2461F71A-61E6-4313-8C92-F19387FE7020}"/>
                    </a:ext>
                  </a:extLst>
                </p:cNvPr>
                <p:cNvSpPr txBox="1"/>
                <p:nvPr/>
              </p:nvSpPr>
              <p:spPr>
                <a:xfrm>
                  <a:off x="1428415" y="1342205"/>
                  <a:ext cx="27764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y</a:t>
                  </a:r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92DB4BC2-B307-4FF8-BCE6-935A617CE8DF}"/>
                  </a:ext>
                </a:extLst>
              </p:cNvPr>
              <p:cNvGrpSpPr/>
              <p:nvPr/>
            </p:nvGrpSpPr>
            <p:grpSpPr>
              <a:xfrm>
                <a:off x="887411" y="2900825"/>
                <a:ext cx="10801380" cy="1533698"/>
                <a:chOff x="887411" y="2900825"/>
                <a:chExt cx="10801380" cy="1533698"/>
              </a:xfrm>
            </p:grpSpPr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3E2714AF-E907-415A-8A76-A1F8DC08F9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87411" y="2914738"/>
                  <a:ext cx="1097828" cy="1518799"/>
                </a:xfrm>
                <a:prstGeom prst="rect">
                  <a:avLst/>
                </a:prstGeom>
              </p:spPr>
            </p:pic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1357FF85-FE60-46EB-9E62-C133038882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/>
                <a:srcRect b="44705"/>
                <a:stretch/>
              </p:blipFill>
              <p:spPr>
                <a:xfrm>
                  <a:off x="2050232" y="2914741"/>
                  <a:ext cx="1097826" cy="839814"/>
                </a:xfrm>
                <a:prstGeom prst="rect">
                  <a:avLst/>
                </a:prstGeom>
              </p:spPr>
            </p:pic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7DEABE02-A43D-4548-A6CF-EE5D885994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/>
                <a:srcRect b="44705"/>
                <a:stretch/>
              </p:blipFill>
              <p:spPr>
                <a:xfrm>
                  <a:off x="3347213" y="2914739"/>
                  <a:ext cx="1097825" cy="839815"/>
                </a:xfrm>
                <a:prstGeom prst="rect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43832B29-8700-4868-8CA3-8C2765692C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663997" y="2905485"/>
                  <a:ext cx="1097823" cy="1518793"/>
                </a:xfrm>
                <a:prstGeom prst="rect">
                  <a:avLst/>
                </a:prstGeom>
              </p:spPr>
            </p:pic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698BC2A7-4C68-45EE-A0A4-D5DFACECE9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887731" y="2915733"/>
                  <a:ext cx="1097821" cy="1518790"/>
                </a:xfrm>
                <a:prstGeom prst="rect">
                  <a:avLst/>
                </a:prstGeom>
              </p:spPr>
            </p:pic>
            <p:pic>
              <p:nvPicPr>
                <p:cNvPr id="69" name="Picture 68">
                  <a:extLst>
                    <a:ext uri="{FF2B5EF4-FFF2-40B4-BE49-F238E27FC236}">
                      <a16:creationId xmlns:a16="http://schemas.microsoft.com/office/drawing/2014/main" id="{55041350-CD05-4362-AFEA-86F219C64F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204511" y="2915337"/>
                  <a:ext cx="1097818" cy="1518785"/>
                </a:xfrm>
                <a:prstGeom prst="rect">
                  <a:avLst/>
                </a:prstGeom>
              </p:spPr>
            </p:pic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0CA19147-BCA5-4074-ACA5-D3E8971890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521288" y="2915338"/>
                  <a:ext cx="1097817" cy="1518784"/>
                </a:xfrm>
                <a:prstGeom prst="rect">
                  <a:avLst/>
                </a:prstGeom>
              </p:spPr>
            </p:pic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F10EA7C1-1BC7-488F-8D71-F78BF9E599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745020" y="2905485"/>
                  <a:ext cx="1097816" cy="1518783"/>
                </a:xfrm>
                <a:prstGeom prst="rect">
                  <a:avLst/>
                </a:prstGeom>
              </p:spPr>
            </p:pic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4860A94-6B09-40D7-B5A2-CD795893E852}"/>
                    </a:ext>
                  </a:extLst>
                </p:cNvPr>
                <p:cNvSpPr txBox="1"/>
                <p:nvPr/>
              </p:nvSpPr>
              <p:spPr>
                <a:xfrm>
                  <a:off x="10934990" y="2900825"/>
                  <a:ext cx="2888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1</a:t>
                  </a:r>
                </a:p>
              </p:txBody>
            </p: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7E8E8F50-F38D-4361-BC3A-57B8D7658B6D}"/>
                    </a:ext>
                  </a:extLst>
                </p:cNvPr>
                <p:cNvCxnSpPr/>
                <p:nvPr/>
              </p:nvCxnSpPr>
              <p:spPr>
                <a:xfrm>
                  <a:off x="1043796" y="3106479"/>
                  <a:ext cx="9719789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2F903C0E-9391-459A-AFFE-780E748FD1D4}"/>
                    </a:ext>
                  </a:extLst>
                </p:cNvPr>
                <p:cNvCxnSpPr/>
                <p:nvPr/>
              </p:nvCxnSpPr>
              <p:spPr>
                <a:xfrm>
                  <a:off x="1049551" y="3276131"/>
                  <a:ext cx="9719789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53737EA-6B68-47B8-A20E-4630E1761506}"/>
                    </a:ext>
                  </a:extLst>
                </p:cNvPr>
                <p:cNvSpPr txBox="1"/>
                <p:nvPr/>
              </p:nvSpPr>
              <p:spPr>
                <a:xfrm>
                  <a:off x="10934990" y="3090151"/>
                  <a:ext cx="739715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600" dirty="0"/>
                    <a:t>0.707</a:t>
                  </a:r>
                </a:p>
              </p:txBody>
            </p: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F12E66C5-E4B0-4E1D-8652-B12CDC01E239}"/>
                    </a:ext>
                  </a:extLst>
                </p:cNvPr>
                <p:cNvCxnSpPr/>
                <p:nvPr/>
              </p:nvCxnSpPr>
              <p:spPr>
                <a:xfrm>
                  <a:off x="1123966" y="4066886"/>
                  <a:ext cx="9719789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F0D1F9A7-A9AD-4695-AAB4-CD6D9ED21E94}"/>
                    </a:ext>
                  </a:extLst>
                </p:cNvPr>
                <p:cNvCxnSpPr/>
                <p:nvPr/>
              </p:nvCxnSpPr>
              <p:spPr>
                <a:xfrm>
                  <a:off x="1121087" y="4236538"/>
                  <a:ext cx="9719789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D711E7C-13FD-43DB-B16B-C7968212D790}"/>
                    </a:ext>
                  </a:extLst>
                </p:cNvPr>
                <p:cNvSpPr txBox="1"/>
                <p:nvPr/>
              </p:nvSpPr>
              <p:spPr>
                <a:xfrm>
                  <a:off x="10809318" y="3841328"/>
                  <a:ext cx="879473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600" dirty="0"/>
                    <a:t>- 0.707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2A90810-C6A8-4EFB-A5AE-B0CE7C8E28FE}"/>
                    </a:ext>
                  </a:extLst>
                </p:cNvPr>
                <p:cNvSpPr txBox="1"/>
                <p:nvPr/>
              </p:nvSpPr>
              <p:spPr>
                <a:xfrm>
                  <a:off x="10813386" y="4052162"/>
                  <a:ext cx="3978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- 1</a:t>
                  </a:r>
                </a:p>
              </p:txBody>
            </p:sp>
          </p:grp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5B13206-BF70-4845-B4A7-31399A5EB05B}"/>
                </a:ext>
              </a:extLst>
            </p:cNvPr>
            <p:cNvSpPr txBox="1"/>
            <p:nvPr/>
          </p:nvSpPr>
          <p:spPr>
            <a:xfrm>
              <a:off x="1082594" y="2349025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2E2867E-45C9-4B0B-9723-B9C4BCD39D07}"/>
                </a:ext>
              </a:extLst>
            </p:cNvPr>
            <p:cNvSpPr txBox="1"/>
            <p:nvPr/>
          </p:nvSpPr>
          <p:spPr>
            <a:xfrm>
              <a:off x="1599254" y="290418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56E94F9-A0D2-43F2-AF30-47440EC734E3}"/>
              </a:ext>
            </a:extLst>
          </p:cNvPr>
          <p:cNvSpPr txBox="1"/>
          <p:nvPr/>
        </p:nvSpPr>
        <p:spPr>
          <a:xfrm>
            <a:off x="838603" y="944718"/>
            <a:ext cx="9953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2D vector can be presented on a single axis as a list of values (coordinates)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81B63B6-9C9C-4E21-9B97-369C022AA789}"/>
              </a:ext>
            </a:extLst>
          </p:cNvPr>
          <p:cNvSpPr txBox="1"/>
          <p:nvPr/>
        </p:nvSpPr>
        <p:spPr>
          <a:xfrm>
            <a:off x="10835183" y="3536533"/>
            <a:ext cx="405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B67B3E5-AAD3-4788-9059-806E79367771}"/>
              </a:ext>
            </a:extLst>
          </p:cNvPr>
          <p:cNvSpPr txBox="1"/>
          <p:nvPr/>
        </p:nvSpPr>
        <p:spPr>
          <a:xfrm>
            <a:off x="9937900" y="2716641"/>
            <a:ext cx="179456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2">
                    <a:lumMod val="75000"/>
                  </a:schemeClr>
                </a:solidFill>
              </a:rPr>
              <a:t>teacher\vector_saples_view_2d.py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F8AB68-61C2-47F3-AB29-8F2DA382E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945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B0B8D1-51F3-4F12-B00D-722FC2603704}"/>
              </a:ext>
            </a:extLst>
          </p:cNvPr>
          <p:cNvSpPr txBox="1"/>
          <p:nvPr/>
        </p:nvSpPr>
        <p:spPr>
          <a:xfrm>
            <a:off x="2455565" y="2468847"/>
            <a:ext cx="681774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"Preach the Gospel at all times; use </a:t>
            </a:r>
            <a:r>
              <a:rPr lang="en-US" u="sng" dirty="0"/>
              <a:t>words when necessary</a:t>
            </a:r>
            <a:r>
              <a:rPr lang="en-US" dirty="0"/>
              <a:t>.“ </a:t>
            </a:r>
            <a:r>
              <a:rPr lang="en-US" b="1" dirty="0"/>
              <a:t>St. Francis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“Talk is cheap. Show me </a:t>
            </a:r>
            <a:r>
              <a:rPr lang="en-US" u="sng" dirty="0"/>
              <a:t>the code</a:t>
            </a:r>
            <a:r>
              <a:rPr lang="en-US" dirty="0"/>
              <a:t>.”  </a:t>
            </a:r>
            <a:r>
              <a:rPr lang="en-US" b="1" dirty="0"/>
              <a:t>Linus Torvalds</a:t>
            </a:r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u="sng" dirty="0"/>
              <a:t>Simplicity</a:t>
            </a:r>
            <a:r>
              <a:rPr lang="en-US" dirty="0"/>
              <a:t> is the ultimate sophistication.” </a:t>
            </a:r>
            <a:r>
              <a:rPr lang="en-US" b="1" dirty="0"/>
              <a:t>Steve Jobs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8400DEA-70C8-49B2-8FB4-B12B6868B856}"/>
              </a:ext>
            </a:extLst>
          </p:cNvPr>
          <p:cNvGrpSpPr/>
          <p:nvPr/>
        </p:nvGrpSpPr>
        <p:grpSpPr>
          <a:xfrm>
            <a:off x="336430" y="216715"/>
            <a:ext cx="11427125" cy="507904"/>
            <a:chOff x="336430" y="216715"/>
            <a:chExt cx="11427125" cy="50790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9999EB7-35E3-49AC-B462-454054F5D6B2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Inspirations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8A17B8D-7303-40FA-A542-4FF0D8DF3C77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7364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as a list of numbers: 2D example, </a:t>
            </a:r>
            <a:r>
              <a:rPr lang="en-US" sz="20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56E94F9-A0D2-43F2-AF30-47440EC734E3}"/>
              </a:ext>
            </a:extLst>
          </p:cNvPr>
          <p:cNvSpPr txBox="1"/>
          <p:nvPr/>
        </p:nvSpPr>
        <p:spPr>
          <a:xfrm>
            <a:off x="653585" y="1001742"/>
            <a:ext cx="11109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dot product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 Python (REPL o script) to find orthogonal and antiparallel vectors for </a:t>
            </a:r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given vectors</a:t>
            </a:r>
          </a:p>
        </p:txBody>
      </p:sp>
      <p:graphicFrame>
        <p:nvGraphicFramePr>
          <p:cNvPr id="92" name="Table 11">
            <a:extLst>
              <a:ext uri="{FF2B5EF4-FFF2-40B4-BE49-F238E27FC236}">
                <a16:creationId xmlns:a16="http://schemas.microsoft.com/office/drawing/2014/main" id="{9E472C87-51F6-4EDA-A9AD-71CA57EA14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542493"/>
              </p:ext>
            </p:extLst>
          </p:nvPr>
        </p:nvGraphicFramePr>
        <p:xfrm>
          <a:off x="706901" y="4856732"/>
          <a:ext cx="5733405" cy="13208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5873">
                  <a:extLst>
                    <a:ext uri="{9D8B030D-6E8A-4147-A177-3AD203B41FA5}">
                      <a16:colId xmlns:a16="http://schemas.microsoft.com/office/drawing/2014/main" val="3792014277"/>
                    </a:ext>
                  </a:extLst>
                </a:gridCol>
                <a:gridCol w="1282586">
                  <a:extLst>
                    <a:ext uri="{9D8B030D-6E8A-4147-A177-3AD203B41FA5}">
                      <a16:colId xmlns:a16="http://schemas.microsoft.com/office/drawing/2014/main" val="447583575"/>
                    </a:ext>
                  </a:extLst>
                </a:gridCol>
                <a:gridCol w="1452880">
                  <a:extLst>
                    <a:ext uri="{9D8B030D-6E8A-4147-A177-3AD203B41FA5}">
                      <a16:colId xmlns:a16="http://schemas.microsoft.com/office/drawing/2014/main" val="3033667970"/>
                    </a:ext>
                  </a:extLst>
                </a:gridCol>
                <a:gridCol w="1472066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/>
                          </a:solidFill>
                        </a:rPr>
                        <a:t>Given vectors index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Orthogonal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Orthogonal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Antiparallel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743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FF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highlight>
                            <a:srgbClr val="FFFF00"/>
                          </a:highlight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11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FF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highlight>
                            <a:srgbClr val="FFFF00"/>
                          </a:highlight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934074"/>
                  </a:ext>
                </a:extLst>
              </a:tr>
            </a:tbl>
          </a:graphicData>
        </a:graphic>
      </p:graphicFrame>
      <p:pic>
        <p:nvPicPr>
          <p:cNvPr id="57" name="Picture 56">
            <a:extLst>
              <a:ext uri="{FF2B5EF4-FFF2-40B4-BE49-F238E27FC236}">
                <a16:creationId xmlns:a16="http://schemas.microsoft.com/office/drawing/2014/main" id="{3E2714AF-E907-415A-8A76-A1F8DC08F9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706"/>
          <a:stretch/>
        </p:blipFill>
        <p:spPr>
          <a:xfrm>
            <a:off x="3360600" y="2039493"/>
            <a:ext cx="1097828" cy="839814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357FF85-FE60-46EB-9E62-C133038882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705"/>
          <a:stretch/>
        </p:blipFill>
        <p:spPr>
          <a:xfrm>
            <a:off x="4752021" y="2039495"/>
            <a:ext cx="1097826" cy="839814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DEABE02-A43D-4548-A6CF-EE5D885994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705"/>
          <a:stretch/>
        </p:blipFill>
        <p:spPr>
          <a:xfrm>
            <a:off x="2005954" y="2039492"/>
            <a:ext cx="1097825" cy="83981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43832B29-8700-4868-8CA3-8C2765692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586" y="2030238"/>
            <a:ext cx="1097823" cy="151879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98BC2A7-4C68-45EE-A0A4-D5DFACECE9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6742" y="2040486"/>
            <a:ext cx="1097821" cy="151879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5041350-CD05-4362-AFEA-86F219C64F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5267" y="2040090"/>
            <a:ext cx="1097818" cy="151878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0CA19147-BCA5-4074-ACA5-D3E8971890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64316" y="2040091"/>
            <a:ext cx="1097817" cy="1518784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F10EA7C1-1BC7-488F-8D71-F78BF9E599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9458" y="2047497"/>
            <a:ext cx="1097816" cy="151878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79B6DC7-D1A1-4836-B7D9-18AAEF528D8B}"/>
              </a:ext>
            </a:extLst>
          </p:cNvPr>
          <p:cNvSpPr txBox="1"/>
          <p:nvPr/>
        </p:nvSpPr>
        <p:spPr>
          <a:xfrm>
            <a:off x="606759" y="3449390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0.707, -0.707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3C7C819-E113-4F7C-943F-D996632CEBF0}"/>
              </a:ext>
            </a:extLst>
          </p:cNvPr>
          <p:cNvSpPr txBox="1"/>
          <p:nvPr/>
        </p:nvSpPr>
        <p:spPr>
          <a:xfrm>
            <a:off x="2288778" y="3449390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1, 0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95C90D-C895-49A8-A244-F2E5ED3A2AE3}"/>
              </a:ext>
            </a:extLst>
          </p:cNvPr>
          <p:cNvSpPr txBox="1"/>
          <p:nvPr/>
        </p:nvSpPr>
        <p:spPr>
          <a:xfrm>
            <a:off x="3707735" y="3447678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0, 1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53DD1F8-F60B-4BD2-A3D8-204B3FBF55E1}"/>
              </a:ext>
            </a:extLst>
          </p:cNvPr>
          <p:cNvSpPr txBox="1"/>
          <p:nvPr/>
        </p:nvSpPr>
        <p:spPr>
          <a:xfrm>
            <a:off x="4726134" y="3450447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0.707,  0.707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0AF68C-F0C1-4538-B3ED-6270D7095922}"/>
              </a:ext>
            </a:extLst>
          </p:cNvPr>
          <p:cNvSpPr txBox="1"/>
          <p:nvPr/>
        </p:nvSpPr>
        <p:spPr>
          <a:xfrm>
            <a:off x="6440307" y="3446267"/>
            <a:ext cx="546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0,  -1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BAA2A8C-E5D6-48D5-9307-2CF20E871FF9}"/>
              </a:ext>
            </a:extLst>
          </p:cNvPr>
          <p:cNvSpPr txBox="1"/>
          <p:nvPr/>
        </p:nvSpPr>
        <p:spPr>
          <a:xfrm>
            <a:off x="7485692" y="3453324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-0.707, -0.707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4071382-6D65-4F6D-B4FD-1D8150B6323C}"/>
              </a:ext>
            </a:extLst>
          </p:cNvPr>
          <p:cNvSpPr txBox="1"/>
          <p:nvPr/>
        </p:nvSpPr>
        <p:spPr>
          <a:xfrm>
            <a:off x="8894994" y="3453324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-0.707, 0.707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B69ADB8-12C2-4647-80C6-732E40E2C81D}"/>
              </a:ext>
            </a:extLst>
          </p:cNvPr>
          <p:cNvSpPr txBox="1"/>
          <p:nvPr/>
        </p:nvSpPr>
        <p:spPr>
          <a:xfrm>
            <a:off x="10626080" y="3453481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-1, 0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62B004-DE93-4832-AE1D-79EAA97BCC1E}"/>
              </a:ext>
            </a:extLst>
          </p:cNvPr>
          <p:cNvSpPr/>
          <p:nvPr/>
        </p:nvSpPr>
        <p:spPr>
          <a:xfrm>
            <a:off x="984881" y="1661617"/>
            <a:ext cx="388620" cy="3676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1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F858E36-5C3D-4FC2-BCF3-481B6FB6EC5B}"/>
              </a:ext>
            </a:extLst>
          </p:cNvPr>
          <p:cNvSpPr/>
          <p:nvPr/>
        </p:nvSpPr>
        <p:spPr>
          <a:xfrm>
            <a:off x="2336284" y="1667946"/>
            <a:ext cx="388620" cy="3689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D067FBE-3EAC-4364-B92E-E73D0E6AA640}"/>
              </a:ext>
            </a:extLst>
          </p:cNvPr>
          <p:cNvSpPr/>
          <p:nvPr/>
        </p:nvSpPr>
        <p:spPr>
          <a:xfrm>
            <a:off x="3700197" y="1667946"/>
            <a:ext cx="388620" cy="3689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3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2745D38-7490-4DBD-A64C-00433537F134}"/>
              </a:ext>
            </a:extLst>
          </p:cNvPr>
          <p:cNvSpPr/>
          <p:nvPr/>
        </p:nvSpPr>
        <p:spPr>
          <a:xfrm>
            <a:off x="5065741" y="1657274"/>
            <a:ext cx="388620" cy="36680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4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319F413-212E-4E9E-A3FC-38D9F15FA68F}"/>
              </a:ext>
            </a:extLst>
          </p:cNvPr>
          <p:cNvSpPr/>
          <p:nvPr/>
        </p:nvSpPr>
        <p:spPr>
          <a:xfrm>
            <a:off x="6440305" y="1657275"/>
            <a:ext cx="388620" cy="36680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5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B0BDF1EB-ADA0-4995-83CC-1D7E9617C555}"/>
              </a:ext>
            </a:extLst>
          </p:cNvPr>
          <p:cNvSpPr/>
          <p:nvPr/>
        </p:nvSpPr>
        <p:spPr>
          <a:xfrm>
            <a:off x="7870000" y="1657275"/>
            <a:ext cx="388620" cy="36680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6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BC026C7A-78BD-4F91-8781-CD6F8C026B94}"/>
              </a:ext>
            </a:extLst>
          </p:cNvPr>
          <p:cNvSpPr/>
          <p:nvPr/>
        </p:nvSpPr>
        <p:spPr>
          <a:xfrm>
            <a:off x="9287851" y="1657275"/>
            <a:ext cx="388620" cy="36680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7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5218B73F-E599-43E0-AE81-ECECDD0AC672}"/>
              </a:ext>
            </a:extLst>
          </p:cNvPr>
          <p:cNvSpPr/>
          <p:nvPr/>
        </p:nvSpPr>
        <p:spPr>
          <a:xfrm>
            <a:off x="10705702" y="1654348"/>
            <a:ext cx="388620" cy="3697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8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B3749BD-4CD9-412C-8AC2-050F854B0FAB}"/>
              </a:ext>
            </a:extLst>
          </p:cNvPr>
          <p:cNvCxnSpPr>
            <a:cxnSpLocks/>
          </p:cNvCxnSpPr>
          <p:nvPr/>
        </p:nvCxnSpPr>
        <p:spPr>
          <a:xfrm>
            <a:off x="1873329" y="2030237"/>
            <a:ext cx="0" cy="172380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4E62399-5254-4776-B732-53B0CE6C0E9C}"/>
              </a:ext>
            </a:extLst>
          </p:cNvPr>
          <p:cNvCxnSpPr>
            <a:cxnSpLocks/>
          </p:cNvCxnSpPr>
          <p:nvPr/>
        </p:nvCxnSpPr>
        <p:spPr>
          <a:xfrm>
            <a:off x="3222069" y="2017403"/>
            <a:ext cx="0" cy="172380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31B09AD-FC2D-41E2-A836-341C0286D81A}"/>
              </a:ext>
            </a:extLst>
          </p:cNvPr>
          <p:cNvCxnSpPr>
            <a:cxnSpLocks/>
          </p:cNvCxnSpPr>
          <p:nvPr/>
        </p:nvCxnSpPr>
        <p:spPr>
          <a:xfrm>
            <a:off x="4624149" y="2053166"/>
            <a:ext cx="0" cy="172380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2969552-1FF4-4321-9E0B-E3FF6728FA41}"/>
              </a:ext>
            </a:extLst>
          </p:cNvPr>
          <p:cNvCxnSpPr>
            <a:cxnSpLocks/>
          </p:cNvCxnSpPr>
          <p:nvPr/>
        </p:nvCxnSpPr>
        <p:spPr>
          <a:xfrm>
            <a:off x="5995749" y="2030237"/>
            <a:ext cx="0" cy="172380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0399BCF-7D28-4728-8688-D31CD8EF7FD7}"/>
              </a:ext>
            </a:extLst>
          </p:cNvPr>
          <p:cNvCxnSpPr>
            <a:cxnSpLocks/>
          </p:cNvCxnSpPr>
          <p:nvPr/>
        </p:nvCxnSpPr>
        <p:spPr>
          <a:xfrm>
            <a:off x="7382589" y="2037294"/>
            <a:ext cx="0" cy="172380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E461F34-0C20-47F9-9399-E56D1BA5868A}"/>
              </a:ext>
            </a:extLst>
          </p:cNvPr>
          <p:cNvCxnSpPr>
            <a:cxnSpLocks/>
          </p:cNvCxnSpPr>
          <p:nvPr/>
        </p:nvCxnSpPr>
        <p:spPr>
          <a:xfrm>
            <a:off x="8799909" y="2053166"/>
            <a:ext cx="0" cy="172380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FC7FA15-310E-4D35-A92F-7BD642177B44}"/>
              </a:ext>
            </a:extLst>
          </p:cNvPr>
          <p:cNvCxnSpPr>
            <a:cxnSpLocks/>
          </p:cNvCxnSpPr>
          <p:nvPr/>
        </p:nvCxnSpPr>
        <p:spPr>
          <a:xfrm>
            <a:off x="10209609" y="2017403"/>
            <a:ext cx="0" cy="172380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A25ACAA-5C1C-4235-8BF7-2CFEF7D523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70058" y="4671602"/>
            <a:ext cx="2773832" cy="191720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6917633-B014-48C2-8477-51AB998DE8AD}"/>
              </a:ext>
            </a:extLst>
          </p:cNvPr>
          <p:cNvSpPr txBox="1"/>
          <p:nvPr/>
        </p:nvSpPr>
        <p:spPr>
          <a:xfrm>
            <a:off x="7952668" y="4366887"/>
            <a:ext cx="1464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cheat sheet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558464-3BC2-432A-8712-6312BF5D29BA}"/>
              </a:ext>
            </a:extLst>
          </p:cNvPr>
          <p:cNvSpPr txBox="1"/>
          <p:nvPr/>
        </p:nvSpPr>
        <p:spPr>
          <a:xfrm>
            <a:off x="7750831" y="6533563"/>
            <a:ext cx="209815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2">
                    <a:lumMod val="75000"/>
                  </a:schemeClr>
                </a:solidFill>
              </a:rPr>
              <a:t>teacher\aux_dot_calc_angle_range_plot.py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D3B971-AA59-426B-962E-F5679C74DEB3}"/>
              </a:ext>
            </a:extLst>
          </p:cNvPr>
          <p:cNvSpPr txBox="1"/>
          <p:nvPr/>
        </p:nvSpPr>
        <p:spPr>
          <a:xfrm>
            <a:off x="706902" y="4473711"/>
            <a:ext cx="5733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Write down indexes of vectors which are: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C59C49-59C0-4B5B-BEB8-2149A6A88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67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as a list of numbers: </a:t>
            </a:r>
            <a:r>
              <a:rPr lang="en-US" sz="20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3D example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45D6DDC-66E7-4241-A4F7-E04B61C7F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84"/>
          <a:stretch/>
        </p:blipFill>
        <p:spPr>
          <a:xfrm>
            <a:off x="777929" y="1924356"/>
            <a:ext cx="4781728" cy="409634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93B6BFE-3073-4897-B973-6D212A579E22}"/>
              </a:ext>
            </a:extLst>
          </p:cNvPr>
          <p:cNvGrpSpPr/>
          <p:nvPr/>
        </p:nvGrpSpPr>
        <p:grpSpPr>
          <a:xfrm>
            <a:off x="5845815" y="3207637"/>
            <a:ext cx="4287125" cy="1480041"/>
            <a:chOff x="3475814" y="5094653"/>
            <a:chExt cx="4287125" cy="148004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F01B2C3-52B8-4970-B34F-21A44EA3E415}"/>
                </a:ext>
              </a:extLst>
            </p:cNvPr>
            <p:cNvGrpSpPr/>
            <p:nvPr/>
          </p:nvGrpSpPr>
          <p:grpSpPr>
            <a:xfrm>
              <a:off x="3832369" y="5094653"/>
              <a:ext cx="3930570" cy="1480041"/>
              <a:chOff x="1153156" y="5148047"/>
              <a:chExt cx="3930570" cy="148004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6BFE527-BD3E-4231-A1DC-144FC83256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8266" b="2202"/>
              <a:stretch/>
            </p:blipFill>
            <p:spPr>
              <a:xfrm>
                <a:off x="1153156" y="5148047"/>
                <a:ext cx="1276528" cy="147131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0568B3F5-377A-4BFC-B6E9-D3ABACFA8A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70469"/>
              <a:stretch/>
            </p:blipFill>
            <p:spPr>
              <a:xfrm>
                <a:off x="2480177" y="5156771"/>
                <a:ext cx="1276528" cy="1471317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3F53A6D-0ED7-4711-9F1B-802368BEB1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5525" b="36512"/>
              <a:stretch/>
            </p:blipFill>
            <p:spPr>
              <a:xfrm>
                <a:off x="3807198" y="5234922"/>
                <a:ext cx="1276528" cy="1393166"/>
              </a:xfrm>
              <a:prstGeom prst="rect">
                <a:avLst/>
              </a:prstGeom>
            </p:spPr>
          </p:pic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48A7AD1-1C3F-43FF-AB72-D7B6B421C814}"/>
                </a:ext>
              </a:extLst>
            </p:cNvPr>
            <p:cNvCxnSpPr>
              <a:cxnSpLocks/>
            </p:cNvCxnSpPr>
            <p:nvPr/>
          </p:nvCxnSpPr>
          <p:spPr>
            <a:xfrm>
              <a:off x="3950898" y="5330393"/>
              <a:ext cx="366622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73CB89-C4CE-4F7D-B484-5C416BD856C9}"/>
                </a:ext>
              </a:extLst>
            </p:cNvPr>
            <p:cNvCxnSpPr>
              <a:cxnSpLocks/>
            </p:cNvCxnSpPr>
            <p:nvPr/>
          </p:nvCxnSpPr>
          <p:spPr>
            <a:xfrm>
              <a:off x="3950898" y="5767457"/>
              <a:ext cx="366622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9F8100B-FC94-4A19-AA1B-8A1CB510EF4A}"/>
                </a:ext>
              </a:extLst>
            </p:cNvPr>
            <p:cNvCxnSpPr>
              <a:cxnSpLocks/>
            </p:cNvCxnSpPr>
            <p:nvPr/>
          </p:nvCxnSpPr>
          <p:spPr>
            <a:xfrm>
              <a:off x="3950898" y="6031998"/>
              <a:ext cx="366622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AABC58-6D5F-4F3A-8411-BA145097C22D}"/>
                </a:ext>
              </a:extLst>
            </p:cNvPr>
            <p:cNvSpPr txBox="1"/>
            <p:nvPr/>
          </p:nvSpPr>
          <p:spPr>
            <a:xfrm>
              <a:off x="3475814" y="5128694"/>
              <a:ext cx="4750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dirty="0"/>
                <a:t>1.0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79DB06-BB71-4F73-A732-19CB1AEB16FE}"/>
                </a:ext>
              </a:extLst>
            </p:cNvPr>
            <p:cNvSpPr txBox="1"/>
            <p:nvPr/>
          </p:nvSpPr>
          <p:spPr>
            <a:xfrm>
              <a:off x="3476445" y="5574165"/>
              <a:ext cx="4750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dirty="0"/>
                <a:t>0.5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361F7B3-5EBB-435D-8AF5-0C36AE3EB0D6}"/>
                </a:ext>
              </a:extLst>
            </p:cNvPr>
            <p:cNvSpPr txBox="1"/>
            <p:nvPr/>
          </p:nvSpPr>
          <p:spPr>
            <a:xfrm>
              <a:off x="3475814" y="5858790"/>
              <a:ext cx="4750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dirty="0"/>
                <a:t>0.2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BBE2AE8-1D7E-4AE6-ADBF-67BCCDBBEBD8}"/>
              </a:ext>
            </a:extLst>
          </p:cNvPr>
          <p:cNvSpPr txBox="1"/>
          <p:nvPr/>
        </p:nvSpPr>
        <p:spPr>
          <a:xfrm>
            <a:off x="869083" y="1286754"/>
            <a:ext cx="9953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Also,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3D vector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can be presented on a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axis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A5DC280E-8852-4D6F-89B8-CDB34CDBC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1CA2B4-55D9-44A9-9D91-4AB8AC75BBCF}"/>
              </a:ext>
            </a:extLst>
          </p:cNvPr>
          <p:cNvSpPr txBox="1"/>
          <p:nvPr/>
        </p:nvSpPr>
        <p:spPr>
          <a:xfrm>
            <a:off x="2176013" y="5917937"/>
            <a:ext cx="222345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2">
                    <a:lumMod val="75000"/>
                  </a:schemeClr>
                </a:solidFill>
              </a:rPr>
              <a:t>Teacher\vector_3d_cartesian_viev.py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01014-88B4-40E7-9281-BBA9653CD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7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as a list of numbers: 3D example, </a:t>
            </a:r>
            <a:r>
              <a:rPr lang="en-US" sz="20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out">
            <a:hlinkClick r:id="" action="ppaction://media"/>
            <a:extLst>
              <a:ext uri="{FF2B5EF4-FFF2-40B4-BE49-F238E27FC236}">
                <a16:creationId xmlns:a16="http://schemas.microsoft.com/office/drawing/2014/main" id="{F35F1909-B664-4B6F-991A-2AC06FBE22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6836" y="2664824"/>
            <a:ext cx="4876800" cy="365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2C9E0C-0C79-4B4F-88F0-1C7A278AA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471" y="2702419"/>
            <a:ext cx="4877481" cy="36200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D25588-30FB-4650-88BF-6B78B83DA28E}"/>
              </a:ext>
            </a:extLst>
          </p:cNvPr>
          <p:cNvSpPr txBox="1"/>
          <p:nvPr/>
        </p:nvSpPr>
        <p:spPr>
          <a:xfrm>
            <a:off x="2941395" y="825489"/>
            <a:ext cx="56554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 in case od 2D vectors a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allows to check</a:t>
            </a:r>
          </a:p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how two 3D vectors are oriented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towards each other </a:t>
            </a:r>
          </a:p>
          <a:p>
            <a:pPr algn="ctr"/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(parallel, antiparallel</a:t>
            </a:r>
            <a:r>
              <a:rPr lang="en-US" altLang="en-US" dirty="0">
                <a:solidFill>
                  <a:srgbClr val="202124"/>
                </a:solidFill>
                <a:latin typeface="inherit"/>
              </a:rPr>
              <a:t>, orthogonal and so 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3A93CB-7A52-472C-8E8A-0F65F999E0B2}"/>
              </a:ext>
            </a:extLst>
          </p:cNvPr>
          <p:cNvSpPr txBox="1"/>
          <p:nvPr/>
        </p:nvSpPr>
        <p:spPr>
          <a:xfrm>
            <a:off x="144819" y="2223680"/>
            <a:ext cx="5655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Click to see how does dot product “work” for 2D vectors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06A1DA-3712-4B68-ADEB-9577C25885F5}"/>
              </a:ext>
            </a:extLst>
          </p:cNvPr>
          <p:cNvSpPr txBox="1"/>
          <p:nvPr/>
        </p:nvSpPr>
        <p:spPr>
          <a:xfrm>
            <a:off x="6108079" y="1946681"/>
            <a:ext cx="5655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Unlike the 2D vector, the specified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3D vector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can have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an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infinite number of orthogonal vectors</a:t>
            </a:r>
            <a:r>
              <a:rPr kumimoji="0" lang="en-US" altLang="en-US" sz="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BFDB64-379E-4BC0-9D48-9E1E0CCA7B10}"/>
              </a:ext>
            </a:extLst>
          </p:cNvPr>
          <p:cNvSpPr txBox="1"/>
          <p:nvPr/>
        </p:nvSpPr>
        <p:spPr>
          <a:xfrm>
            <a:off x="546836" y="6378396"/>
            <a:ext cx="107493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2">
                    <a:lumMod val="75000"/>
                  </a:schemeClr>
                </a:solidFill>
              </a:rPr>
              <a:t>3d_vect_dot.pov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2A3FB5-9B08-4F6C-AE49-80A30FFD785F}"/>
              </a:ext>
            </a:extLst>
          </p:cNvPr>
          <p:cNvSpPr txBox="1"/>
          <p:nvPr/>
        </p:nvSpPr>
        <p:spPr>
          <a:xfrm>
            <a:off x="6241471" y="6378396"/>
            <a:ext cx="146191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2">
                    <a:lumMod val="75000"/>
                  </a:schemeClr>
                </a:solidFill>
              </a:rPr>
              <a:t>3d_vect_dot_infit </a:t>
            </a:r>
            <a:r>
              <a:rPr lang="en-US" sz="800" dirty="0" err="1">
                <a:solidFill>
                  <a:schemeClr val="bg2">
                    <a:lumMod val="75000"/>
                  </a:schemeClr>
                </a:solidFill>
              </a:rPr>
              <a:t>othog.pov</a:t>
            </a:r>
            <a:endParaRPr lang="en-US" sz="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4D125-316D-41D1-96E2-8DDE1A56C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5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4" y="2285987"/>
            <a:ext cx="3381373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</a:rPr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Up\down conversion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Signal’s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2745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6981825" y="2904581"/>
            <a:ext cx="1681885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781800" y="3634664"/>
            <a:ext cx="1875268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47B363-E2AE-47F3-83A0-0BB1901A6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174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as a signal - signal as a vector</a:t>
            </a:r>
            <a:r>
              <a:rPr lang="en-US" sz="20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347835-5B37-4828-9E85-9F2E201A2177}"/>
              </a:ext>
            </a:extLst>
          </p:cNvPr>
          <p:cNvSpPr txBox="1"/>
          <p:nvPr/>
        </p:nvSpPr>
        <p:spPr>
          <a:xfrm>
            <a:off x="428445" y="858260"/>
            <a:ext cx="10475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ea typeface="Calibri" panose="020F0502020204030204" pitchFamily="34" charset="0"/>
                <a:cs typeface="Arial" panose="020B0604020202020204" pitchFamily="34" charset="0"/>
              </a:rPr>
              <a:t>In fact,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any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list of values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(scalars)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can be considered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a vector in a space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.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</a:br>
            <a:r>
              <a:rPr lang="en-US" altLang="en-US" dirty="0">
                <a:solidFill>
                  <a:srgbClr val="202124"/>
                </a:solidFill>
              </a:rPr>
              <a:t>The </a:t>
            </a:r>
            <a:r>
              <a:rPr lang="en-US" altLang="en-US" b="1" dirty="0">
                <a:solidFill>
                  <a:srgbClr val="202124"/>
                </a:solidFill>
              </a:rPr>
              <a:t>dimension</a:t>
            </a:r>
            <a:r>
              <a:rPr lang="en-US" altLang="en-US" dirty="0">
                <a:solidFill>
                  <a:srgbClr val="202124"/>
                </a:solidFill>
              </a:rPr>
              <a:t> of space equals to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values number</a:t>
            </a:r>
            <a:r>
              <a:rPr lang="en-US" altLang="en-US" dirty="0">
                <a:solidFill>
                  <a:srgbClr val="202124"/>
                </a:solidFill>
              </a:rPr>
              <a:t>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C0C5668-206D-41A8-86C3-F8F4AD9B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F8FD0-F20A-42D8-BFBB-80A69004470C}"/>
              </a:ext>
            </a:extLst>
          </p:cNvPr>
          <p:cNvSpPr txBox="1"/>
          <p:nvPr/>
        </p:nvSpPr>
        <p:spPr>
          <a:xfrm>
            <a:off x="336430" y="3244334"/>
            <a:ext cx="113351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a typeface="Calibri" panose="020F0502020204030204" pitchFamily="34" charset="0"/>
                <a:cs typeface="Arial" panose="020B0604020202020204" pitchFamily="34" charset="0"/>
              </a:rPr>
              <a:t>On the other hand, any signal is a list of values, so </a:t>
            </a:r>
            <a:r>
              <a:rPr lang="en-US" b="1" dirty="0">
                <a:ea typeface="Calibri" panose="020F0502020204030204" pitchFamily="34" charset="0"/>
                <a:cs typeface="Arial" panose="020B0604020202020204" pitchFamily="34" charset="0"/>
              </a:rPr>
              <a:t>any signal  </a:t>
            </a:r>
            <a:r>
              <a:rPr lang="en-US" dirty="0">
                <a:ea typeface="Calibri" panose="020F0502020204030204" pitchFamily="34" charset="0"/>
                <a:cs typeface="Arial" panose="020B0604020202020204" pitchFamily="34" charset="0"/>
              </a:rPr>
              <a:t>can be considered a </a:t>
            </a:r>
            <a:r>
              <a:rPr lang="en-US" b="1" dirty="0">
                <a:ea typeface="Calibri" panose="020F0502020204030204" pitchFamily="34" charset="0"/>
                <a:cs typeface="Arial" panose="020B0604020202020204" pitchFamily="34" charset="0"/>
              </a:rPr>
              <a:t>vector in N dimensional space</a:t>
            </a:r>
            <a:r>
              <a:rPr lang="en-US" dirty="0"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14D977-D81F-4303-9B6D-4541F9927E78}"/>
              </a:ext>
            </a:extLst>
          </p:cNvPr>
          <p:cNvSpPr txBox="1"/>
          <p:nvPr/>
        </p:nvSpPr>
        <p:spPr>
          <a:xfrm>
            <a:off x="1864169" y="1523716"/>
            <a:ext cx="704634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Examples:</a:t>
            </a:r>
          </a:p>
          <a:p>
            <a:pPr lvl="1"/>
            <a:r>
              <a:rPr lang="en-US" altLang="en-US" sz="1600" dirty="0">
                <a:solidFill>
                  <a:srgbClr val="202124"/>
                </a:solidFill>
              </a:rPr>
              <a:t>2D: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 (2</a:t>
            </a:r>
            <a:r>
              <a:rPr lang="en-US" altLang="en-US" sz="1600" dirty="0">
                <a:solidFill>
                  <a:srgbClr val="202124"/>
                </a:solidFill>
              </a:rPr>
              <a:t>.3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, 0.4):                    		x=2.3, y=0.4</a:t>
            </a:r>
            <a:endParaRPr lang="en-US" altLang="en-US" sz="1600" dirty="0">
              <a:solidFill>
                <a:srgbClr val="202124"/>
              </a:solidFill>
            </a:endParaRPr>
          </a:p>
          <a:p>
            <a:pPr lvl="1"/>
            <a:r>
              <a:rPr lang="en-US" altLang="en-US" sz="1600" dirty="0">
                <a:solidFill>
                  <a:srgbClr val="202124"/>
                </a:solidFill>
              </a:rPr>
              <a:t>3D: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 (2</a:t>
            </a:r>
            <a:r>
              <a:rPr lang="en-US" altLang="en-US" sz="1600" dirty="0">
                <a:solidFill>
                  <a:srgbClr val="202124"/>
                </a:solidFill>
              </a:rPr>
              <a:t>.3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, 0.4, 12.7):          		x=2.3, y=0.4, z= 12.7</a:t>
            </a:r>
          </a:p>
          <a:p>
            <a:pPr lvl="1"/>
            <a:r>
              <a:rPr lang="en-US" altLang="en-US" sz="1600" dirty="0">
                <a:solidFill>
                  <a:srgbClr val="202124"/>
                </a:solidFill>
              </a:rPr>
              <a:t>4D: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(2</a:t>
            </a:r>
            <a:r>
              <a:rPr lang="en-US" altLang="en-US" sz="1600" dirty="0">
                <a:solidFill>
                  <a:srgbClr val="202124"/>
                </a:solidFill>
              </a:rPr>
              <a:t>.3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, 0.4, 12.7, 9.2):  		x=2.3, y=0.4, z= 12.7, ź=9.2</a:t>
            </a:r>
          </a:p>
          <a:p>
            <a:pPr lvl="1"/>
            <a:r>
              <a:rPr lang="en-US" altLang="en-US" sz="1600" b="1" dirty="0">
                <a:solidFill>
                  <a:srgbClr val="FF0000"/>
                </a:solidFill>
              </a:rPr>
              <a:t>N</a:t>
            </a:r>
            <a:r>
              <a:rPr lang="en-US" altLang="en-US" sz="1600" dirty="0">
                <a:solidFill>
                  <a:srgbClr val="202124"/>
                </a:solidFill>
              </a:rPr>
              <a:t>D: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(2</a:t>
            </a:r>
            <a:r>
              <a:rPr lang="en-US" altLang="en-US" sz="1600" dirty="0">
                <a:solidFill>
                  <a:srgbClr val="202124"/>
                </a:solidFill>
              </a:rPr>
              <a:t>.3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, 0.4, 12.7, 9.2, … , 17.3): 	x=2.3, y=0.4, z= 12.7, ź=9.2, … </a:t>
            </a:r>
            <a:r>
              <a:rPr kumimoji="0" lang="el-GR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Ώ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=17.3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</a:endParaRPr>
          </a:p>
          <a:p>
            <a:pPr lvl="1"/>
            <a:r>
              <a:rPr lang="en-US" altLang="en-US" sz="1600" dirty="0">
                <a:solidFill>
                  <a:srgbClr val="202124"/>
                </a:solidFill>
              </a:rPr>
              <a:t>          </a:t>
            </a:r>
            <a:r>
              <a:rPr lang="en-US" altLang="en-US" sz="1600" dirty="0">
                <a:solidFill>
                  <a:srgbClr val="0070C0"/>
                </a:solidFill>
              </a:rPr>
              <a:t>0  ,   1 ,    2   ,   3 , … ,  </a:t>
            </a:r>
            <a:r>
              <a:rPr lang="en-US" altLang="en-US" sz="1600" dirty="0">
                <a:solidFill>
                  <a:srgbClr val="202124"/>
                </a:solidFill>
              </a:rPr>
              <a:t>  </a:t>
            </a:r>
            <a:r>
              <a:rPr lang="en-US" altLang="en-US" sz="1600" b="1" dirty="0">
                <a:solidFill>
                  <a:srgbClr val="FF0000"/>
                </a:solidFill>
              </a:rPr>
              <a:t>N</a:t>
            </a:r>
            <a:r>
              <a:rPr lang="en-US" altLang="en-US" sz="1600" b="1" dirty="0">
                <a:solidFill>
                  <a:srgbClr val="202124"/>
                </a:solidFill>
              </a:rPr>
              <a:t>   </a:t>
            </a:r>
            <a:r>
              <a:rPr lang="en-US" altLang="en-US" sz="1600" dirty="0">
                <a:solidFill>
                  <a:srgbClr val="202124"/>
                </a:solidFill>
              </a:rPr>
              <a:t>&lt;- </a:t>
            </a:r>
            <a:r>
              <a:rPr lang="en-US" altLang="en-US" sz="1600" dirty="0">
                <a:solidFill>
                  <a:srgbClr val="0070C0"/>
                </a:solidFill>
              </a:rPr>
              <a:t>coordinate indexes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5EBC612-8B6B-4380-B688-7C2BFB17A6EB}"/>
              </a:ext>
            </a:extLst>
          </p:cNvPr>
          <p:cNvGrpSpPr/>
          <p:nvPr/>
        </p:nvGrpSpPr>
        <p:grpSpPr>
          <a:xfrm>
            <a:off x="2796199" y="3903684"/>
            <a:ext cx="4160860" cy="2729190"/>
            <a:chOff x="2796199" y="3903684"/>
            <a:chExt cx="4160860" cy="272919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39F4B21-93A2-4D59-BEBE-E632A25C2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6720" y="3903684"/>
              <a:ext cx="3810339" cy="2481605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D030F2-BDCA-47CA-BAB7-0B7C0482A974}"/>
                </a:ext>
              </a:extLst>
            </p:cNvPr>
            <p:cNvSpPr txBox="1"/>
            <p:nvPr/>
          </p:nvSpPr>
          <p:spPr>
            <a:xfrm>
              <a:off x="3619500" y="6238699"/>
              <a:ext cx="2819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 dirty="0">
                  <a:solidFill>
                    <a:srgbClr val="FF0000"/>
                  </a:solidFill>
                  <a:latin typeface="inherit"/>
                </a:rPr>
                <a:t>X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175543E-F925-4A7D-B985-C944F7CD9FEA}"/>
                </a:ext>
              </a:extLst>
            </p:cNvPr>
            <p:cNvSpPr txBox="1"/>
            <p:nvPr/>
          </p:nvSpPr>
          <p:spPr>
            <a:xfrm>
              <a:off x="3893820" y="6238699"/>
              <a:ext cx="304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 dirty="0">
                  <a:solidFill>
                    <a:srgbClr val="FF0000"/>
                  </a:solidFill>
                  <a:latin typeface="inherit"/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EA67507-4439-44CD-93AB-5D76C97D02DF}"/>
                </a:ext>
              </a:extLst>
            </p:cNvPr>
            <p:cNvSpPr txBox="1"/>
            <p:nvPr/>
          </p:nvSpPr>
          <p:spPr>
            <a:xfrm>
              <a:off x="4152591" y="6231103"/>
              <a:ext cx="3054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 dirty="0">
                  <a:solidFill>
                    <a:srgbClr val="FF0000"/>
                  </a:solidFill>
                  <a:latin typeface="inherit"/>
                </a:rPr>
                <a:t>Z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8A3DBB-E868-477A-B957-4BE89B9CE9EE}"/>
                </a:ext>
              </a:extLst>
            </p:cNvPr>
            <p:cNvSpPr txBox="1"/>
            <p:nvPr/>
          </p:nvSpPr>
          <p:spPr>
            <a:xfrm>
              <a:off x="6316980" y="6263542"/>
              <a:ext cx="3200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l-GR" altLang="en-US" sz="18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cs typeface="Calibri" panose="020F0502020204030204" pitchFamily="34" charset="0"/>
                </a:rPr>
                <a:t>Ώ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292F221-7A63-4EEB-BB73-931123D9FE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94860" y="6415769"/>
              <a:ext cx="1584960" cy="7596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8DEEDA-FA5D-4568-ABBB-5650A0EBD149}"/>
                </a:ext>
              </a:extLst>
            </p:cNvPr>
            <p:cNvSpPr txBox="1"/>
            <p:nvPr/>
          </p:nvSpPr>
          <p:spPr>
            <a:xfrm>
              <a:off x="2796199" y="6230956"/>
              <a:ext cx="68614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 dirty="0">
                  <a:solidFill>
                    <a:srgbClr val="FF0000"/>
                  </a:solidFill>
                  <a:latin typeface="inherit"/>
                </a:rPr>
                <a:t>Axes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2384A-A674-4E15-887C-AFD18392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371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of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</a:t>
            </a:r>
            <a:r>
              <a:rPr lang="en-US" sz="20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ignals</a:t>
            </a:r>
            <a:endParaRPr lang="en-US" sz="20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C0C5668-206D-41A8-86C3-F8F4AD9B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F1B068-86EE-470C-993D-DCB168E43A0C}"/>
              </a:ext>
            </a:extLst>
          </p:cNvPr>
          <p:cNvSpPr txBox="1"/>
          <p:nvPr/>
        </p:nvSpPr>
        <p:spPr>
          <a:xfrm>
            <a:off x="336430" y="1324574"/>
            <a:ext cx="73497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202124"/>
                </a:solidFill>
                <a:latin typeface="inherit"/>
              </a:rPr>
              <a:t>As it was said dot product let us measure how two vectors are </a:t>
            </a:r>
            <a:r>
              <a:rPr lang="en-US" dirty="0">
                <a:latin typeface="inherit"/>
                <a:ea typeface="Calibri" panose="020F0502020204030204" pitchFamily="34" charset="0"/>
                <a:cs typeface="Arial" panose="020B0604020202020204" pitchFamily="34" charset="0"/>
              </a:rPr>
              <a:t>oriented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towards each other, </a:t>
            </a:r>
            <a:r>
              <a:rPr lang="en-US" dirty="0">
                <a:solidFill>
                  <a:srgbClr val="202124"/>
                </a:solidFill>
                <a:latin typeface="inherit"/>
              </a:rPr>
              <a:t>so,</a:t>
            </a:r>
            <a:r>
              <a:rPr lang="en-US" b="0" i="0" dirty="0"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lang="en-US" altLang="en-US" b="1" dirty="0">
                <a:solidFill>
                  <a:srgbClr val="202124"/>
                </a:solidFill>
                <a:latin typeface="inherit"/>
              </a:rPr>
              <a:t>dot product </a:t>
            </a:r>
            <a:r>
              <a:rPr lang="en-US" altLang="en-US" dirty="0">
                <a:solidFill>
                  <a:srgbClr val="202124"/>
                </a:solidFill>
                <a:latin typeface="inherit"/>
              </a:rPr>
              <a:t>let us also measure </a:t>
            </a:r>
            <a:r>
              <a:rPr lang="en-US" altLang="en-US" b="1" dirty="0">
                <a:solidFill>
                  <a:srgbClr val="202124"/>
                </a:solidFill>
                <a:latin typeface="inherit"/>
              </a:rPr>
              <a:t>relation between two signals </a:t>
            </a:r>
            <a:r>
              <a:rPr lang="en-US" altLang="en-US" dirty="0">
                <a:solidFill>
                  <a:srgbClr val="202124"/>
                </a:solidFill>
                <a:latin typeface="inherit"/>
              </a:rPr>
              <a:t>(parallel, antiparallel, orthogonal, and so one).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AC3C35-12C8-4A4D-8A21-6E38C77BD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599" y="1021018"/>
            <a:ext cx="3709790" cy="2343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B214BC-67A1-4B1F-B139-C0D967C08B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76"/>
          <a:stretch/>
        </p:blipFill>
        <p:spPr>
          <a:xfrm>
            <a:off x="7899399" y="3596342"/>
            <a:ext cx="3524329" cy="22026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047943-56AA-417E-A550-1990EABA051C}"/>
                  </a:ext>
                </a:extLst>
              </p:cNvPr>
              <p:cNvSpPr txBox="1"/>
              <p:nvPr/>
            </p:nvSpPr>
            <p:spPr>
              <a:xfrm>
                <a:off x="8801011" y="5961552"/>
                <a:ext cx="1965271" cy="6983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sup>
                        <m:e>
                          <m:r>
                            <a:rPr lang="en-US" sz="16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16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6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]∗</m:t>
                          </m:r>
                          <m:r>
                            <a:rPr lang="en-US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]=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𝟒𝟗𝟐𝟒</m:t>
                          </m:r>
                        </m:e>
                      </m:nary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047943-56AA-417E-A550-1990EABA0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011" y="5961552"/>
                <a:ext cx="1965271" cy="698333"/>
              </a:xfrm>
              <a:prstGeom prst="rect">
                <a:avLst/>
              </a:prstGeom>
              <a:blipFill>
                <a:blip r:embed="rId4"/>
                <a:stretch>
                  <a:fillRect r="-9568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A692CF0-161F-4A40-9B3F-0194822EA57F}"/>
              </a:ext>
            </a:extLst>
          </p:cNvPr>
          <p:cNvSpPr txBox="1"/>
          <p:nvPr/>
        </p:nvSpPr>
        <p:spPr>
          <a:xfrm>
            <a:off x="10603298" y="1666398"/>
            <a:ext cx="325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202124"/>
                </a:solidFill>
                <a:latin typeface="inherit"/>
              </a:rPr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5E5D8D-DCD9-4333-94C4-A7EDEF566982}"/>
              </a:ext>
            </a:extLst>
          </p:cNvPr>
          <p:cNvSpPr txBox="1"/>
          <p:nvPr/>
        </p:nvSpPr>
        <p:spPr>
          <a:xfrm>
            <a:off x="11423729" y="3346841"/>
            <a:ext cx="679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202124"/>
                </a:solidFill>
                <a:latin typeface="inherit"/>
              </a:rPr>
              <a:t>t[s]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19DFFB-9103-485E-A0DE-521DDCFF1552}"/>
              </a:ext>
            </a:extLst>
          </p:cNvPr>
          <p:cNvSpPr txBox="1"/>
          <p:nvPr/>
        </p:nvSpPr>
        <p:spPr>
          <a:xfrm>
            <a:off x="9640809" y="3375991"/>
            <a:ext cx="695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b="1" dirty="0">
                <a:solidFill>
                  <a:schemeClr val="accent6">
                    <a:lumMod val="75000"/>
                  </a:schemeClr>
                </a:solidFill>
                <a:latin typeface="inherit"/>
              </a:rPr>
              <a:t>A</a:t>
            </a:r>
            <a:r>
              <a:rPr lang="en-US" altLang="en-US" b="1" dirty="0">
                <a:solidFill>
                  <a:srgbClr val="202124"/>
                </a:solidFill>
                <a:latin typeface="inherit"/>
              </a:rPr>
              <a:t> * </a:t>
            </a:r>
            <a:r>
              <a:rPr lang="en-US" altLang="en-US" b="1" dirty="0">
                <a:solidFill>
                  <a:srgbClr val="0070C0"/>
                </a:solidFill>
                <a:latin typeface="inherit"/>
              </a:rPr>
              <a:t>B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08D018-EE09-4835-AF6C-99AFD26638A7}"/>
              </a:ext>
            </a:extLst>
          </p:cNvPr>
          <p:cNvSpPr txBox="1"/>
          <p:nvPr/>
        </p:nvSpPr>
        <p:spPr>
          <a:xfrm>
            <a:off x="10603298" y="2346772"/>
            <a:ext cx="325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202124"/>
                </a:solidFill>
                <a:latin typeface="inherit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D65972-759C-44E1-85BD-8D3D2D41E269}"/>
              </a:ext>
            </a:extLst>
          </p:cNvPr>
          <p:cNvSpPr txBox="1"/>
          <p:nvPr/>
        </p:nvSpPr>
        <p:spPr>
          <a:xfrm>
            <a:off x="336430" y="2346772"/>
            <a:ext cx="70219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202124"/>
                </a:solidFill>
                <a:latin typeface="inherit"/>
              </a:rPr>
              <a:t>One can say that </a:t>
            </a:r>
            <a:r>
              <a:rPr lang="en-US" altLang="en-US" b="1" dirty="0">
                <a:solidFill>
                  <a:srgbClr val="FF0000"/>
                </a:solidFill>
                <a:latin typeface="inherit"/>
              </a:rPr>
              <a:t>dot product </a:t>
            </a:r>
            <a:r>
              <a:rPr lang="en-US" altLang="en-US" dirty="0">
                <a:solidFill>
                  <a:srgbClr val="202124"/>
                </a:solidFill>
                <a:latin typeface="inherit"/>
              </a:rPr>
              <a:t>let us evaluate a </a:t>
            </a:r>
            <a:r>
              <a:rPr lang="en-US" altLang="en-US" b="1" dirty="0">
                <a:solidFill>
                  <a:srgbClr val="FF0000"/>
                </a:solidFill>
                <a:latin typeface="inherit"/>
              </a:rPr>
              <a:t>degree of similarity </a:t>
            </a:r>
            <a:r>
              <a:rPr lang="en-US" altLang="en-US" dirty="0">
                <a:solidFill>
                  <a:srgbClr val="202124"/>
                </a:solidFill>
                <a:latin typeface="inherit"/>
              </a:rPr>
              <a:t>between </a:t>
            </a:r>
            <a:r>
              <a:rPr lang="en-US" altLang="en-US" b="1" dirty="0">
                <a:solidFill>
                  <a:srgbClr val="FF0000"/>
                </a:solidFill>
                <a:latin typeface="inherit"/>
              </a:rPr>
              <a:t>two signals</a:t>
            </a:r>
            <a:r>
              <a:rPr lang="en-US" altLang="en-US" dirty="0">
                <a:solidFill>
                  <a:srgbClr val="202124"/>
                </a:solidFill>
                <a:latin typeface="inherit"/>
              </a:rPr>
              <a:t>.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1CDCAE-0F24-4984-B616-D4359BE58A32}"/>
              </a:ext>
            </a:extLst>
          </p:cNvPr>
          <p:cNvSpPr txBox="1"/>
          <p:nvPr/>
        </p:nvSpPr>
        <p:spPr>
          <a:xfrm>
            <a:off x="9922533" y="5833056"/>
            <a:ext cx="17490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chemeClr val="bg2">
                    <a:lumMod val="75000"/>
                  </a:schemeClr>
                </a:solidFill>
              </a:rPr>
              <a:t>Teacher\vector-signal_dot_plot.py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EE8D7-F5C0-448C-A867-B377E1639591}"/>
              </a:ext>
            </a:extLst>
          </p:cNvPr>
          <p:cNvSpPr txBox="1"/>
          <p:nvPr/>
        </p:nvSpPr>
        <p:spPr>
          <a:xfrm>
            <a:off x="6916896" y="6133381"/>
            <a:ext cx="18841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en-US" dirty="0">
                <a:solidFill>
                  <a:srgbClr val="202124"/>
                </a:solidFill>
                <a:latin typeface="inherit"/>
              </a:rPr>
              <a:t>dot product  -&gt;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EEBE6C-DA68-4999-B057-158A69C4C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25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Signals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similarity evaluation by using do product </a:t>
            </a:r>
            <a:endParaRPr lang="en-US" sz="20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C0C5668-206D-41A8-86C3-F8F4AD9B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82508A1-E808-49DF-B605-243D4217FCB2}"/>
              </a:ext>
            </a:extLst>
          </p:cNvPr>
          <p:cNvGrpSpPr/>
          <p:nvPr/>
        </p:nvGrpSpPr>
        <p:grpSpPr>
          <a:xfrm>
            <a:off x="227109" y="2513302"/>
            <a:ext cx="11707602" cy="3876828"/>
            <a:chOff x="227109" y="1482359"/>
            <a:chExt cx="11707602" cy="387682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6668FF-7A69-41AD-8865-450951311F47}"/>
                </a:ext>
              </a:extLst>
            </p:cNvPr>
            <p:cNvSpPr txBox="1"/>
            <p:nvPr/>
          </p:nvSpPr>
          <p:spPr>
            <a:xfrm>
              <a:off x="451944" y="1667172"/>
              <a:ext cx="2725517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0.080 0.080 0.080 0.398 0.477 0.000 -0.477 -0.398 -0.080 -0.080 -0.080 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CF601A9-985D-4942-A921-C45B92E1E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45914" y="1907580"/>
              <a:ext cx="2681659" cy="3417952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AB5A84B-886A-4545-83A7-D880E06E2B04}"/>
                </a:ext>
              </a:extLst>
            </p:cNvPr>
            <p:cNvSpPr txBox="1"/>
            <p:nvPr/>
          </p:nvSpPr>
          <p:spPr>
            <a:xfrm>
              <a:off x="3372026" y="1667173"/>
              <a:ext cx="2829434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0.129 0.129 0.129 0.514 0.643 0.000 0.129 0.129 0.129 0.129 0.129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E145BCC-82D2-4E07-8468-14A155EE4EDB}"/>
                </a:ext>
              </a:extLst>
            </p:cNvPr>
            <p:cNvSpPr txBox="1"/>
            <p:nvPr/>
          </p:nvSpPr>
          <p:spPr>
            <a:xfrm>
              <a:off x="4525012" y="3633383"/>
              <a:ext cx="10783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0.44259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C461D52-D165-4B25-8A33-3EBFFC6F8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109" y="1907580"/>
              <a:ext cx="3004747" cy="345160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A35BA3E-8898-4818-BC70-9185DCC1C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4978" y="1924048"/>
              <a:ext cx="2681659" cy="340454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00D4BBA-323B-46BF-9F7D-664E919243F2}"/>
                </a:ext>
              </a:extLst>
            </p:cNvPr>
            <p:cNvSpPr txBox="1"/>
            <p:nvPr/>
          </p:nvSpPr>
          <p:spPr>
            <a:xfrm>
              <a:off x="7472370" y="3633383"/>
              <a:ext cx="16350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-0.44259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2B1CD72-D1BE-41D5-AE3D-F0FAD9F15D59}"/>
                </a:ext>
              </a:extLst>
            </p:cNvPr>
            <p:cNvSpPr txBox="1"/>
            <p:nvPr/>
          </p:nvSpPr>
          <p:spPr>
            <a:xfrm>
              <a:off x="6185206" y="1667173"/>
              <a:ext cx="292219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-0.129 -0.129 -0.129 -0.514 -0.643 -0.000 -0.129 -0.129 -0.129 -0.129 -0.129 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191CCC0-3F4A-4F11-A37D-03D2183D2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10695" y="1907580"/>
              <a:ext cx="2693959" cy="340454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3EFA76C-9906-4D72-AB3E-ECEC4025F6A2}"/>
                </a:ext>
              </a:extLst>
            </p:cNvPr>
            <p:cNvSpPr txBox="1"/>
            <p:nvPr/>
          </p:nvSpPr>
          <p:spPr>
            <a:xfrm>
              <a:off x="10264795" y="3656056"/>
              <a:ext cx="14067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-0.899692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108779B-8DC0-4708-A7DC-64ED576C9875}"/>
                </a:ext>
              </a:extLst>
            </p:cNvPr>
            <p:cNvSpPr txBox="1"/>
            <p:nvPr/>
          </p:nvSpPr>
          <p:spPr>
            <a:xfrm>
              <a:off x="9107404" y="1667172"/>
              <a:ext cx="2827307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-0.080 -0.080 -0.080 -0.398 -0.477 -0.000 0.477 0.398 0.080 0.080 0.080 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72C7FE4-D4AD-4256-A531-D516E80978FB}"/>
                </a:ext>
              </a:extLst>
            </p:cNvPr>
            <p:cNvSpPr txBox="1"/>
            <p:nvPr/>
          </p:nvSpPr>
          <p:spPr>
            <a:xfrm>
              <a:off x="1577082" y="3639139"/>
              <a:ext cx="12928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0.899692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9980E92-933B-4212-93F7-BB521749D72D}"/>
                </a:ext>
              </a:extLst>
            </p:cNvPr>
            <p:cNvSpPr txBox="1"/>
            <p:nvPr/>
          </p:nvSpPr>
          <p:spPr>
            <a:xfrm>
              <a:off x="2186682" y="3335629"/>
              <a:ext cx="2933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40EE0"/>
                  </a:solidFill>
                </a:rPr>
                <a:t>A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FAC0CC0B-70AE-4DFE-A399-5122F5A2C910}"/>
                </a:ext>
              </a:extLst>
            </p:cNvPr>
            <p:cNvGrpSpPr/>
            <p:nvPr/>
          </p:nvGrpSpPr>
          <p:grpSpPr>
            <a:xfrm>
              <a:off x="2264573" y="4790020"/>
              <a:ext cx="605401" cy="384310"/>
              <a:chOff x="1423178" y="4730232"/>
              <a:chExt cx="605401" cy="384310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0A8001E-F0E5-4824-AA04-AE36A437EEA6}"/>
                  </a:ext>
                </a:extLst>
              </p:cNvPr>
              <p:cNvSpPr txBox="1"/>
              <p:nvPr/>
            </p:nvSpPr>
            <p:spPr>
              <a:xfrm>
                <a:off x="1735185" y="4730232"/>
                <a:ext cx="2933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B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1CF6021-C42A-4F53-849F-54BF1DF49A6F}"/>
                  </a:ext>
                </a:extLst>
              </p:cNvPr>
              <p:cNvSpPr txBox="1"/>
              <p:nvPr/>
            </p:nvSpPr>
            <p:spPr>
              <a:xfrm>
                <a:off x="1423178" y="4730232"/>
                <a:ext cx="2933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40EE0"/>
                    </a:solidFill>
                  </a:rPr>
                  <a:t>A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B8C39B5-5FFB-4652-937A-2695C07CB4F3}"/>
                  </a:ext>
                </a:extLst>
              </p:cNvPr>
              <p:cNvSpPr txBox="1"/>
              <p:nvPr/>
            </p:nvSpPr>
            <p:spPr>
              <a:xfrm>
                <a:off x="1586144" y="4745210"/>
                <a:ext cx="2933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*</a:t>
                </a: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207E063-C3FE-4701-8722-1A58450AAC8A}"/>
                </a:ext>
              </a:extLst>
            </p:cNvPr>
            <p:cNvSpPr txBox="1"/>
            <p:nvPr/>
          </p:nvSpPr>
          <p:spPr>
            <a:xfrm>
              <a:off x="2073560" y="2979468"/>
              <a:ext cx="2933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B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2830DDA-9E37-4B5F-BEC7-55BC2344D40E}"/>
                </a:ext>
              </a:extLst>
            </p:cNvPr>
            <p:cNvSpPr txBox="1"/>
            <p:nvPr/>
          </p:nvSpPr>
          <p:spPr>
            <a:xfrm>
              <a:off x="451944" y="1482359"/>
              <a:ext cx="2859876" cy="200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5">
                      <a:lumMod val="75000"/>
                    </a:schemeClr>
                  </a:solidFill>
                </a:rPr>
                <a:t>0.088 0.088 0.088 0.442 0.530 0.000 -0.530 -0.442 -0.088 -0.088 -0.088 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9249DF5-CADB-4243-96E5-8B474802EB3E}"/>
              </a:ext>
            </a:extLst>
          </p:cNvPr>
          <p:cNvSpPr txBox="1"/>
          <p:nvPr/>
        </p:nvSpPr>
        <p:spPr>
          <a:xfrm>
            <a:off x="227109" y="853694"/>
            <a:ext cx="6944656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Python (REPL or script) to replace question marks with dot product. </a:t>
            </a:r>
            <a:b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signal samples value given on the top of the plots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round(x,6) when printing dot value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32EC0-B64F-4E9F-8D93-5EC209A4F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9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Signals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similarity evaluation by using do product,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C0C5668-206D-41A8-86C3-F8F4AD9B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2426A26-95A8-4C6C-9999-C060D596F2A7}"/>
              </a:ext>
            </a:extLst>
          </p:cNvPr>
          <p:cNvSpPr txBox="1"/>
          <p:nvPr/>
        </p:nvSpPr>
        <p:spPr>
          <a:xfrm>
            <a:off x="595223" y="896824"/>
            <a:ext cx="10966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Please continue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6A7DB06-B32D-46DF-9437-029D50DDBE25}"/>
              </a:ext>
            </a:extLst>
          </p:cNvPr>
          <p:cNvGrpSpPr/>
          <p:nvPr/>
        </p:nvGrpSpPr>
        <p:grpSpPr>
          <a:xfrm>
            <a:off x="380995" y="1468449"/>
            <a:ext cx="11430013" cy="3576632"/>
            <a:chOff x="380995" y="1482359"/>
            <a:chExt cx="11430013" cy="35766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2830DDA-9E37-4B5F-BEC7-55BC2344D40E}"/>
                </a:ext>
              </a:extLst>
            </p:cNvPr>
            <p:cNvSpPr txBox="1"/>
            <p:nvPr/>
          </p:nvSpPr>
          <p:spPr>
            <a:xfrm>
              <a:off x="451944" y="1482359"/>
              <a:ext cx="2859876" cy="200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5">
                      <a:lumMod val="75000"/>
                    </a:schemeClr>
                  </a:solidFill>
                </a:rPr>
                <a:t>0.088 0.088 0.088 0.442 0.530 0.000 -0.530 -0.442 -0.088 -0.088 -0.088 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0D9DA9-4D77-46A6-9022-02E42E26D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445" y="1799009"/>
              <a:ext cx="2801547" cy="3259982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FB53EC5-EE3D-46F4-94B1-959D72F25E88}"/>
                </a:ext>
              </a:extLst>
            </p:cNvPr>
            <p:cNvSpPr txBox="1"/>
            <p:nvPr/>
          </p:nvSpPr>
          <p:spPr>
            <a:xfrm>
              <a:off x="380995" y="1634030"/>
              <a:ext cx="2930825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0.000 0.050 0.000 -0.050 0.000 0.050 0.000 -0.050 0.000 0.050 0.000 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FE0DD29-59D2-4A03-B671-42B9FA033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5265" y="1841300"/>
              <a:ext cx="2555008" cy="3217691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94F4EC6-D712-4A3E-86D5-42A437E34EAB}"/>
                </a:ext>
              </a:extLst>
            </p:cNvPr>
            <p:cNvSpPr txBox="1"/>
            <p:nvPr/>
          </p:nvSpPr>
          <p:spPr>
            <a:xfrm>
              <a:off x="3229992" y="1632619"/>
              <a:ext cx="2930825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0.500 0.550 0.500 0.450 0.500 0.550 0.500 0.450 0.500 0.550 0.500 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4563CC9-1885-4B71-865F-6E107BE26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1729" y="1841300"/>
              <a:ext cx="2543368" cy="3217691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5C57039-C7AE-48E0-BA63-95E9A33FCA43}"/>
                </a:ext>
              </a:extLst>
            </p:cNvPr>
            <p:cNvSpPr txBox="1"/>
            <p:nvPr/>
          </p:nvSpPr>
          <p:spPr>
            <a:xfrm>
              <a:off x="6211729" y="1641245"/>
              <a:ext cx="2930825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0.500 0.650 0.500 0.350 0.500 0.650 0.500 0.350 0.500 0.650 0.500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9D5AFCA-6167-44CE-B37A-BCF56D666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29683" y="1832674"/>
              <a:ext cx="2560334" cy="3226317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FC34175-3E3E-4E9D-8C46-44BDE0C3173F}"/>
                </a:ext>
              </a:extLst>
            </p:cNvPr>
            <p:cNvSpPr txBox="1"/>
            <p:nvPr/>
          </p:nvSpPr>
          <p:spPr>
            <a:xfrm>
              <a:off x="8755097" y="1632619"/>
              <a:ext cx="3055911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-0.500 -0.350 -0.500 -0.650 -0.500 -0.350 -0.500 -0.650 -0.500 -0.350 -0.500 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89CB79D-0BF2-420A-BF3F-3B794F4837D5}"/>
                </a:ext>
              </a:extLst>
            </p:cNvPr>
            <p:cNvSpPr txBox="1"/>
            <p:nvPr/>
          </p:nvSpPr>
          <p:spPr>
            <a:xfrm>
              <a:off x="4525012" y="3452227"/>
              <a:ext cx="8126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0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8C4CB6C-AC88-460F-86B1-F515729ADFE2}"/>
                </a:ext>
              </a:extLst>
            </p:cNvPr>
            <p:cNvSpPr txBox="1"/>
            <p:nvPr/>
          </p:nvSpPr>
          <p:spPr>
            <a:xfrm>
              <a:off x="7161819" y="3452227"/>
              <a:ext cx="8126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4A01192-1F4C-44FF-8F49-64E61C2852EB}"/>
                </a:ext>
              </a:extLst>
            </p:cNvPr>
            <p:cNvSpPr txBox="1"/>
            <p:nvPr/>
          </p:nvSpPr>
          <p:spPr>
            <a:xfrm>
              <a:off x="10050440" y="3452227"/>
              <a:ext cx="8126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52F1C9E-FE62-4C12-88F8-DE062CAF113B}"/>
                </a:ext>
              </a:extLst>
            </p:cNvPr>
            <p:cNvSpPr txBox="1"/>
            <p:nvPr/>
          </p:nvSpPr>
          <p:spPr>
            <a:xfrm>
              <a:off x="1577082" y="3457983"/>
              <a:ext cx="6096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0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790FA-17EC-4712-8944-D6F2964A3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634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Signals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similarity evaluation by using do product,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C0C5668-206D-41A8-86C3-F8F4AD9B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249DF5-CADB-4243-96E5-8B474802EB3E}"/>
              </a:ext>
            </a:extLst>
          </p:cNvPr>
          <p:cNvSpPr txBox="1"/>
          <p:nvPr/>
        </p:nvSpPr>
        <p:spPr>
          <a:xfrm>
            <a:off x="352095" y="952584"/>
            <a:ext cx="11335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Find analogy between signal pairs and 2D vectors pairs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94EF4B-7CDC-4EF8-9507-E00F84E934A1}"/>
              </a:ext>
            </a:extLst>
          </p:cNvPr>
          <p:cNvGrpSpPr/>
          <p:nvPr/>
        </p:nvGrpSpPr>
        <p:grpSpPr>
          <a:xfrm>
            <a:off x="320019" y="2153665"/>
            <a:ext cx="11635577" cy="1203797"/>
            <a:chOff x="320019" y="1841245"/>
            <a:chExt cx="11635577" cy="120379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CF601A9-985D-4942-A921-C45B92E1EC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7537"/>
            <a:stretch/>
          </p:blipFill>
          <p:spPr>
            <a:xfrm>
              <a:off x="4245708" y="1853213"/>
              <a:ext cx="1773942" cy="1186187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C461D52-D165-4B25-8A33-3EBFFC6F80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753" b="48049"/>
            <a:stretch/>
          </p:blipFill>
          <p:spPr>
            <a:xfrm>
              <a:off x="320019" y="1853213"/>
              <a:ext cx="1773942" cy="118618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A35BA3E-8898-4818-BC70-9185DCC1CB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7814"/>
            <a:stretch/>
          </p:blipFill>
          <p:spPr>
            <a:xfrm>
              <a:off x="6205788" y="1860615"/>
              <a:ext cx="1773942" cy="1175293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191CCC0-3F4A-4F11-A37D-03D2183D28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47814"/>
            <a:stretch/>
          </p:blipFill>
          <p:spPr>
            <a:xfrm>
              <a:off x="8165867" y="1860617"/>
              <a:ext cx="1782079" cy="117529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1F5B43F-E5DA-4603-9154-7CC8CED8CB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717" b="48170"/>
            <a:stretch/>
          </p:blipFill>
          <p:spPr>
            <a:xfrm>
              <a:off x="2280098" y="1841245"/>
              <a:ext cx="1782079" cy="120379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6E1405A-BAA4-471B-AE27-9CBADCFFFA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48673"/>
            <a:stretch/>
          </p:blipFill>
          <p:spPr>
            <a:xfrm>
              <a:off x="10131479" y="1857545"/>
              <a:ext cx="1824117" cy="117981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964BB3-ECE7-4A59-9675-653AAB31AF50}"/>
              </a:ext>
            </a:extLst>
          </p:cNvPr>
          <p:cNvGrpSpPr/>
          <p:nvPr/>
        </p:nvGrpSpPr>
        <p:grpSpPr>
          <a:xfrm>
            <a:off x="507443" y="4080805"/>
            <a:ext cx="1429846" cy="1391867"/>
            <a:chOff x="781320" y="4041492"/>
            <a:chExt cx="1780752" cy="160178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43F0EED-A367-42AF-8790-08B2133EA6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0051"/>
            <a:stretch/>
          </p:blipFill>
          <p:spPr>
            <a:xfrm>
              <a:off x="781320" y="4041492"/>
              <a:ext cx="1780752" cy="160178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B7BEB9-554F-4BB5-A32D-36EA930AC321}"/>
                </a:ext>
              </a:extLst>
            </p:cNvPr>
            <p:cNvSpPr/>
            <p:nvPr/>
          </p:nvSpPr>
          <p:spPr>
            <a:xfrm>
              <a:off x="1977647" y="4236721"/>
              <a:ext cx="430273" cy="2209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069AB35-18CE-4F12-ACB4-252283928953}"/>
                </a:ext>
              </a:extLst>
            </p:cNvPr>
            <p:cNvSpPr/>
            <p:nvPr/>
          </p:nvSpPr>
          <p:spPr>
            <a:xfrm>
              <a:off x="2033634" y="4236721"/>
              <a:ext cx="430273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0FE1DED-09F0-4C3B-A0BB-2B26CC64CC6E}"/>
              </a:ext>
            </a:extLst>
          </p:cNvPr>
          <p:cNvGrpSpPr/>
          <p:nvPr/>
        </p:nvGrpSpPr>
        <p:grpSpPr>
          <a:xfrm>
            <a:off x="4581241" y="4072443"/>
            <a:ext cx="1670278" cy="1391867"/>
            <a:chOff x="2704050" y="4041493"/>
            <a:chExt cx="2080189" cy="160178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AF99EB6-FFE2-4984-A05E-434275B369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51"/>
            <a:stretch/>
          </p:blipFill>
          <p:spPr>
            <a:xfrm>
              <a:off x="2704050" y="4041493"/>
              <a:ext cx="2070124" cy="1601781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35DCF6A-7FD0-459E-8D76-68E6058BBAE4}"/>
                </a:ext>
              </a:extLst>
            </p:cNvPr>
            <p:cNvSpPr/>
            <p:nvPr/>
          </p:nvSpPr>
          <p:spPr>
            <a:xfrm>
              <a:off x="3938634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AD5BC89-10C6-4C4B-8990-72D08A4AB2E2}"/>
                </a:ext>
              </a:extLst>
            </p:cNvPr>
            <p:cNvSpPr/>
            <p:nvPr/>
          </p:nvSpPr>
          <p:spPr>
            <a:xfrm>
              <a:off x="4128398" y="4665169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93A2BF-34A5-4036-9CAD-8B6079BEF9AA}"/>
              </a:ext>
            </a:extLst>
          </p:cNvPr>
          <p:cNvGrpSpPr/>
          <p:nvPr/>
        </p:nvGrpSpPr>
        <p:grpSpPr>
          <a:xfrm>
            <a:off x="10381629" y="4067491"/>
            <a:ext cx="1486847" cy="1391867"/>
            <a:chOff x="4916152" y="4041493"/>
            <a:chExt cx="1851741" cy="160178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934601E-E522-4E48-8550-8A3FCFD3B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10051"/>
            <a:stretch/>
          </p:blipFill>
          <p:spPr>
            <a:xfrm>
              <a:off x="4916152" y="4041493"/>
              <a:ext cx="1780752" cy="1601781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1496807-99D1-4D56-B015-59DD6C88F1F2}"/>
                </a:ext>
              </a:extLst>
            </p:cNvPr>
            <p:cNvSpPr/>
            <p:nvPr/>
          </p:nvSpPr>
          <p:spPr>
            <a:xfrm>
              <a:off x="6112052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0A80881-2C90-4CFB-82C5-DA44BBC86FCD}"/>
                </a:ext>
              </a:extLst>
            </p:cNvPr>
            <p:cNvSpPr/>
            <p:nvPr/>
          </p:nvSpPr>
          <p:spPr>
            <a:xfrm>
              <a:off x="5973504" y="5422294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7789DEF-8881-4BF5-ADD5-1F6FAF011537}"/>
              </a:ext>
            </a:extLst>
          </p:cNvPr>
          <p:cNvGrpSpPr/>
          <p:nvPr/>
        </p:nvGrpSpPr>
        <p:grpSpPr>
          <a:xfrm>
            <a:off x="6464650" y="4072443"/>
            <a:ext cx="1556344" cy="1587602"/>
            <a:chOff x="6838882" y="4041492"/>
            <a:chExt cx="1938294" cy="1827036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B34C4FF-528E-4336-9C21-0F3656E1A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38882" y="4041492"/>
              <a:ext cx="1902599" cy="1783687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858E53B-0C5B-440B-8630-A183B80D19C4}"/>
                </a:ext>
              </a:extLst>
            </p:cNvPr>
            <p:cNvSpPr/>
            <p:nvPr/>
          </p:nvSpPr>
          <p:spPr>
            <a:xfrm>
              <a:off x="8121335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718B35E-4748-4946-AD39-59BA0CA95647}"/>
                </a:ext>
              </a:extLst>
            </p:cNvPr>
            <p:cNvSpPr/>
            <p:nvPr/>
          </p:nvSpPr>
          <p:spPr>
            <a:xfrm>
              <a:off x="7698040" y="5647548"/>
              <a:ext cx="721425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E14A23F-CE1A-456F-9143-E3B26B9C7304}"/>
              </a:ext>
            </a:extLst>
          </p:cNvPr>
          <p:cNvGrpSpPr/>
          <p:nvPr/>
        </p:nvGrpSpPr>
        <p:grpSpPr>
          <a:xfrm>
            <a:off x="8474157" y="4078408"/>
            <a:ext cx="1572562" cy="1549934"/>
            <a:chOff x="8883459" y="4049179"/>
            <a:chExt cx="1958492" cy="1783687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BCE5532-5633-4D6D-B673-9067D09D8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883459" y="4049179"/>
              <a:ext cx="1902599" cy="1783687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D0D55E1-DA4A-404E-B13F-2BF274346C12}"/>
                </a:ext>
              </a:extLst>
            </p:cNvPr>
            <p:cNvSpPr/>
            <p:nvPr/>
          </p:nvSpPr>
          <p:spPr>
            <a:xfrm>
              <a:off x="9356454" y="5474572"/>
              <a:ext cx="744545" cy="358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C76BC3E-9F35-4BCE-876E-3618926CCBDF}"/>
                </a:ext>
              </a:extLst>
            </p:cNvPr>
            <p:cNvSpPr/>
            <p:nvPr/>
          </p:nvSpPr>
          <p:spPr>
            <a:xfrm>
              <a:off x="10097406" y="4121321"/>
              <a:ext cx="744545" cy="358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BEBE5AC-EE05-4E20-A4B4-DB91D5966AB2}"/>
              </a:ext>
            </a:extLst>
          </p:cNvPr>
          <p:cNvSpPr txBox="1"/>
          <p:nvPr/>
        </p:nvSpPr>
        <p:spPr>
          <a:xfrm>
            <a:off x="3346459" y="1477469"/>
            <a:ext cx="5264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Put vectors figures below proper signal figures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D55B54-EE77-47A8-B439-94A82FF84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28</a:t>
            </a:fld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7E5ACAB-07C2-4318-B7CE-467160F6700E}"/>
              </a:ext>
            </a:extLst>
          </p:cNvPr>
          <p:cNvGrpSpPr/>
          <p:nvPr/>
        </p:nvGrpSpPr>
        <p:grpSpPr>
          <a:xfrm>
            <a:off x="2509126" y="4061752"/>
            <a:ext cx="1486847" cy="1391867"/>
            <a:chOff x="4916152" y="4041493"/>
            <a:chExt cx="1851741" cy="1601781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9FFDFFB7-5D5B-4ACF-A445-85A168A60A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10051"/>
            <a:stretch/>
          </p:blipFill>
          <p:spPr>
            <a:xfrm>
              <a:off x="4916152" y="4041493"/>
              <a:ext cx="1780752" cy="1601781"/>
            </a:xfrm>
            <a:prstGeom prst="rect">
              <a:avLst/>
            </a:prstGeom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31DF6B4-B621-454C-BE71-8E4653D881B5}"/>
                </a:ext>
              </a:extLst>
            </p:cNvPr>
            <p:cNvSpPr/>
            <p:nvPr/>
          </p:nvSpPr>
          <p:spPr>
            <a:xfrm>
              <a:off x="6112052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8AE2655-934F-447D-9253-6758849DD984}"/>
                </a:ext>
              </a:extLst>
            </p:cNvPr>
            <p:cNvSpPr/>
            <p:nvPr/>
          </p:nvSpPr>
          <p:spPr>
            <a:xfrm>
              <a:off x="5973504" y="5422294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71648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15D092-C20B-4D85-AD6E-2DB92DDEBBDE}"/>
              </a:ext>
            </a:extLst>
          </p:cNvPr>
          <p:cNvSpPr txBox="1"/>
          <p:nvPr/>
        </p:nvSpPr>
        <p:spPr>
          <a:xfrm>
            <a:off x="428445" y="1584535"/>
            <a:ext cx="6189717" cy="48319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import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numpy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as np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import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matplotlib.pyplot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as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scipy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import signal 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#required for triangle signal generation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DATA CREATION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definition of pi constant by using </a:t>
            </a:r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numpy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library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pi =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np.pi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time vector.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from zero to 2pi in 30 steps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 =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np.linspace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(0, 3*2*pi,60, endpoint=False) #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“simple” sinusoid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accent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sin_a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np.sin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(t)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sinusoid with amplitude equal to 2 and time shift qual to pi/4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accent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sin_b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2*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np.sin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t+pi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/4)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triangular waveforms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#"0.5" denotes proportion between positive and negative slope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trian_a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signal.sawtooth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(t,0.5)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trian_b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2*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signal.sawtooth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t+pi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/2, 0.5)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trian_c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trian_a+trian_b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Plots customization: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Example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BDC7796-C28B-4544-8ABD-DBCF72D0C3A2}"/>
              </a:ext>
            </a:extLst>
          </p:cNvPr>
          <p:cNvSpPr txBox="1"/>
          <p:nvPr/>
        </p:nvSpPr>
        <p:spPr>
          <a:xfrm>
            <a:off x="336430" y="867044"/>
            <a:ext cx="10420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202124"/>
                </a:solidFill>
                <a:latin typeface="inherit"/>
              </a:rPr>
              <a:t>Example of generation of vectors (1D array) with sinusoid and triangle waves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49FDCE-4AB0-4756-BCBA-54261B94F7B3}"/>
              </a:ext>
            </a:extLst>
          </p:cNvPr>
          <p:cNvSpPr txBox="1"/>
          <p:nvPr/>
        </p:nvSpPr>
        <p:spPr>
          <a:xfrm>
            <a:off x="336430" y="1282783"/>
            <a:ext cx="37212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 preparation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055356-0E51-4B4D-BBB0-D6DC13D0C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52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1F8BD5-CBF6-4B09-AD0F-E72341D154C8}"/>
              </a:ext>
            </a:extLst>
          </p:cNvPr>
          <p:cNvSpPr txBox="1"/>
          <p:nvPr/>
        </p:nvSpPr>
        <p:spPr>
          <a:xfrm>
            <a:off x="588751" y="886214"/>
            <a:ext cx="7235408" cy="4510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„</a:t>
            </a:r>
            <a:r>
              <a:rPr lang="pl-PL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From zero to hero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”: no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initial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requirements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except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arithmetisc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„</a:t>
            </a:r>
            <a:r>
              <a:rPr lang="pl-PL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Hands</a:t>
            </a:r>
            <a:r>
              <a:rPr lang="pl-PL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on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</a:t>
            </a:r>
            <a:r>
              <a:rPr lang="pl-PL" sz="1400" u="sng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only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 1.5h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lecture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before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lunch and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some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labs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after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lunch (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if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any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)…, 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writing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scripts by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atendee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as </a:t>
            </a:r>
            <a:r>
              <a:rPr lang="pl-PL" sz="1400" u="sng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integral</a:t>
            </a:r>
            <a:r>
              <a:rPr lang="pl-PL" sz="14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non </a:t>
            </a:r>
            <a:r>
              <a:rPr lang="pl-PL" sz="1400" u="sng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dipensable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part of the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course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pl-PL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Example</a:t>
            </a:r>
            <a:r>
              <a:rPr lang="pl-PL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centric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miniumum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of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theory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– </a:t>
            </a:r>
            <a:r>
              <a:rPr lang="pl-PL" sz="14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learning by </a:t>
            </a:r>
            <a:r>
              <a:rPr lang="pl-PL" sz="1400" u="sng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observations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instead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of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facts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to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belive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5000"/>
              </a:lnSpc>
            </a:pP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Exaples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should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200150" lvl="2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prepared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carrefully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200150" lvl="2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focused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on single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aspect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200150" lvl="2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avoid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„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black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boxes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if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possible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200150" lvl="2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 in form of </a:t>
            </a:r>
            <a:r>
              <a:rPr lang="pl-PL" sz="1400" u="sng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simple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600200" lvl="3" indent="-228600">
              <a:lnSpc>
                <a:spcPct val="115000"/>
              </a:lnSpc>
              <a:buFont typeface="Wingdings" panose="05000000000000000000" pitchFamily="2" charset="2"/>
              <a:buChar char=""/>
            </a:pP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pictures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600200" lvl="3" indent="-228600">
              <a:lnSpc>
                <a:spcPct val="115000"/>
              </a:lnSpc>
              <a:buFont typeface="Wingdings" panose="05000000000000000000" pitchFamily="2" charset="2"/>
              <a:buChar char=""/>
            </a:pP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calculations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numerical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not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symbolic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),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600200" lvl="3" indent="-228600">
              <a:lnSpc>
                <a:spcPct val="115000"/>
              </a:lnSpc>
              <a:buFont typeface="Wingdings" panose="05000000000000000000" pitchFamily="2" charset="2"/>
              <a:buChar char=""/>
            </a:pP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interactive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presentations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600200" lvl="3" indent="-228600">
              <a:lnSpc>
                <a:spcPct val="115000"/>
              </a:lnSpc>
              <a:buFont typeface="Wingdings" panose="05000000000000000000" pitchFamily="2" charset="2"/>
              <a:buChar char=""/>
            </a:pP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scripts,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600200" lvl="3" indent="-228600"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statements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only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neccesssarty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685800" lvl="1">
              <a:lnSpc>
                <a:spcPct val="115000"/>
              </a:lnSpc>
              <a:spcAft>
                <a:spcPts val="800"/>
              </a:spcAft>
            </a:pP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Above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froms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should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interleve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wherever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possible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FD34AC-522E-4972-886F-094B9D5CEBA0}"/>
              </a:ext>
            </a:extLst>
          </p:cNvPr>
          <p:cNvSpPr txBox="1"/>
          <p:nvPr/>
        </p:nvSpPr>
        <p:spPr>
          <a:xfrm>
            <a:off x="7401465" y="886214"/>
            <a:ext cx="4408818" cy="1730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pl-PL" sz="1400" b="1" u="sng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Simultanius</a:t>
            </a:r>
            <a:r>
              <a:rPr lang="pl-PL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introduction</a:t>
            </a:r>
            <a:r>
              <a:rPr lang="pl-PL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of </a:t>
            </a:r>
            <a:r>
              <a:rPr lang="pl-PL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</a:t>
            </a:r>
            <a:r>
              <a:rPr lang="pl-PL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(DSP) and </a:t>
            </a:r>
            <a:r>
              <a:rPr lang="pl-PL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tool</a:t>
            </a:r>
            <a:r>
              <a:rPr lang="pl-PL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pl-PL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box</a:t>
            </a:r>
            <a:r>
              <a:rPr lang="pl-PL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pl-PL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Toolbox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free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popular and standard)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Language: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Python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IDE: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Anaconda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Math.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library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numpy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Graph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library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matplotlib</a:t>
            </a:r>
            <a:endParaRPr lang="en-US" sz="14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A322BF-63FD-445F-BAF0-96709BAA4D6E}"/>
              </a:ext>
            </a:extLst>
          </p:cNvPr>
          <p:cNvGrpSpPr/>
          <p:nvPr/>
        </p:nvGrpSpPr>
        <p:grpSpPr>
          <a:xfrm>
            <a:off x="336430" y="216715"/>
            <a:ext cx="11427125" cy="507904"/>
            <a:chOff x="336430" y="216715"/>
            <a:chExt cx="11427125" cy="50790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55435D-50F6-4854-81FB-40D60C9D5020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Form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B6318A1-7CBE-43E3-9975-B0501E45DAC5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0E948D-FB7B-4079-8BF1-EB8472974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74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150BBE-27B1-43CA-9ECE-967795796464}"/>
              </a:ext>
            </a:extLst>
          </p:cNvPr>
          <p:cNvSpPr txBox="1"/>
          <p:nvPr/>
        </p:nvSpPr>
        <p:spPr>
          <a:xfrm>
            <a:off x="428445" y="1174922"/>
            <a:ext cx="3045124" cy="14724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adding waveforms to figure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t,sin_a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t,sin_b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drawing figure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plt.show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C3F9BC-31C6-4A03-9D27-8E52042DA1E3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Plots customization: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Example cont.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03C73BB-DC2D-4EF5-A5DE-A988EF9659A7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3AE14BC-8004-423C-BDB5-211A478234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493"/>
          <a:stretch/>
        </p:blipFill>
        <p:spPr>
          <a:xfrm>
            <a:off x="4470332" y="864162"/>
            <a:ext cx="3067304" cy="19750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B263E8-C17D-414D-BF6E-0081878D0D23}"/>
              </a:ext>
            </a:extLst>
          </p:cNvPr>
          <p:cNvSpPr txBox="1"/>
          <p:nvPr/>
        </p:nvSpPr>
        <p:spPr>
          <a:xfrm>
            <a:off x="428445" y="3180503"/>
            <a:ext cx="6483015" cy="34486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adding waveforms to figure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t,trian_a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'p', label='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ampl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=1, phase=0', color='blue')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t,trian_b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,'-p', label='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ampl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=2, phase=pi/2', color='green')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t,trian_c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,'--', label='sum', color='brown')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customizing figure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plt.title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('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Trianle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waveform')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plt.xlabel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('time[s]')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plt.ylabel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('amplitude[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a.u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.]')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plt.xlim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(10,20)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plt.ylim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(-2,4)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plt.axhline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(y=0,color='red')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plt.grid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plt.legend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drawing figure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plt.show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C5B733-B419-41FE-8B92-02CB059028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710" b="10"/>
          <a:stretch/>
        </p:blipFill>
        <p:spPr>
          <a:xfrm>
            <a:off x="7201673" y="3287532"/>
            <a:ext cx="4561882" cy="33100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25F289-5AFD-4D95-BF63-3EF18C1D544F}"/>
              </a:ext>
            </a:extLst>
          </p:cNvPr>
          <p:cNvSpPr txBox="1"/>
          <p:nvPr/>
        </p:nvSpPr>
        <p:spPr>
          <a:xfrm>
            <a:off x="428445" y="826660"/>
            <a:ext cx="38673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Simple plotting 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AD072C-0F15-40D8-9DB9-67A767353765}"/>
              </a:ext>
            </a:extLst>
          </p:cNvPr>
          <p:cNvSpPr txBox="1"/>
          <p:nvPr/>
        </p:nvSpPr>
        <p:spPr>
          <a:xfrm>
            <a:off x="428446" y="2872726"/>
            <a:ext cx="47360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Plots customization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FA9E54-B1B8-4359-B431-8B179BBD4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650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A3399E-CFC7-4F84-9973-F584469C9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5" y="1929305"/>
            <a:ext cx="4965079" cy="35301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DB1402-58C2-43B5-BDD1-52E031239C95}"/>
              </a:ext>
            </a:extLst>
          </p:cNvPr>
          <p:cNvSpPr txBox="1"/>
          <p:nvPr/>
        </p:nvSpPr>
        <p:spPr>
          <a:xfrm>
            <a:off x="793629" y="886778"/>
            <a:ext cx="10420710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dirty="0">
                <a:solidFill>
                  <a:srgbClr val="202124"/>
                </a:solidFill>
                <a:latin typeface="inherit"/>
              </a:rPr>
              <a:t>Generate figure as below.</a:t>
            </a:r>
            <a:br>
              <a:rPr lang="en-US" altLang="en-US" b="1" dirty="0">
                <a:solidFill>
                  <a:srgbClr val="202124"/>
                </a:solidFill>
                <a:latin typeface="inherit"/>
              </a:rPr>
            </a:br>
            <a:r>
              <a:rPr lang="en-US" altLang="en-US" dirty="0">
                <a:solidFill>
                  <a:srgbClr val="202124"/>
                </a:solidFill>
                <a:latin typeface="inherit"/>
              </a:rPr>
              <a:t>Don’t forget about figure and axes titles, legend content and axes ranges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48F429-D948-4969-820D-89D2B86C3308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Plots customization: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Exercise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098062-98A7-4DDA-90AA-672470023FA1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8F47BA-3979-49C6-A946-3DE205304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4976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4" y="2285987"/>
            <a:ext cx="3381373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</a:rPr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Up\down conversion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Signal’s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369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7077075" y="2904581"/>
            <a:ext cx="1586635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791325" y="3634664"/>
            <a:ext cx="1865743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38372-7A4D-4513-976B-70AB4F90F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1061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15D092-C20B-4D85-AD6E-2DB92DDEBBDE}"/>
              </a:ext>
            </a:extLst>
          </p:cNvPr>
          <p:cNvSpPr txBox="1"/>
          <p:nvPr/>
        </p:nvSpPr>
        <p:spPr>
          <a:xfrm>
            <a:off x="428444" y="1071624"/>
            <a:ext cx="6144883" cy="57047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…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scipy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import signal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…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 = 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np.linspace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(0, 3*(2*pi),100, endpoint=False)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y_sum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np.zeros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len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(t)) </a:t>
            </a:r>
            <a:r>
              <a:rPr lang="en-US" sz="11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</a:t>
            </a:r>
            <a:r>
              <a:rPr lang="en-US" sz="1100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sumaric</a:t>
            </a:r>
            <a:r>
              <a:rPr lang="en-US" sz="11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vector filled with zeros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 b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for 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in range(3): </a:t>
            </a:r>
            <a:r>
              <a:rPr lang="en-US" sz="11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nr of components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# generating random values of phase shift and amplitude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# “rand” function generates single random nr in range from 0 to 1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phase = 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np.random.rand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()*(2*pi)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ampl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= 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np.random.rand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# generating different waveforms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# select single waveform by commenting the remaining ones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 b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y = 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ampl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* 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np.sign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np.sin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t+phase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))      # rectangle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#y = 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ampl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* 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signal.</a:t>
            </a:r>
            <a:r>
              <a:rPr lang="en-US" sz="1100" b="1" dirty="0" err="1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sawtooth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(t+phase,0.5) # triangle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t,y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,'-')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y_sum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y_sum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+ y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plt.title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('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Componenets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')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plt.show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plt.title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('Sum')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t,y_sum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,'-')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plt.show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122728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Sum of periodic signals (same frequency)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616027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BDC7796-C28B-4544-8ABD-DBCF72D0C3A2}"/>
              </a:ext>
            </a:extLst>
          </p:cNvPr>
          <p:cNvSpPr txBox="1"/>
          <p:nvPr/>
        </p:nvSpPr>
        <p:spPr>
          <a:xfrm>
            <a:off x="428445" y="702292"/>
            <a:ext cx="6380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202124"/>
                </a:solidFill>
                <a:latin typeface="inherit"/>
              </a:rPr>
              <a:t>Run script for 2 types of signals (read comments carefully)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051B61-ABBD-4B79-8D9D-C4A246D2F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662" y="1011489"/>
            <a:ext cx="3861202" cy="550144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BF3BBB-EAA0-427C-AD79-578425DDE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314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122728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Sum of periodic signals (same frequency),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616027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BDC7796-C28B-4544-8ABD-DBCF72D0C3A2}"/>
              </a:ext>
            </a:extLst>
          </p:cNvPr>
          <p:cNvSpPr txBox="1"/>
          <p:nvPr/>
        </p:nvSpPr>
        <p:spPr>
          <a:xfrm>
            <a:off x="428445" y="696275"/>
            <a:ext cx="103373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400" dirty="0">
                <a:solidFill>
                  <a:srgbClr val="202124"/>
                </a:solidFill>
                <a:latin typeface="inherit"/>
              </a:rPr>
              <a:t>Extend the script with sinus wave generation </a:t>
            </a:r>
          </a:p>
          <a:p>
            <a:r>
              <a:rPr lang="en-US" altLang="en-US" sz="1400" dirty="0">
                <a:solidFill>
                  <a:srgbClr val="202124"/>
                </a:solidFill>
                <a:latin typeface="inherit"/>
              </a:rPr>
              <a:t>Place below extended script and plots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28F450-0C9B-413D-A0A9-AAF3C4945348}"/>
              </a:ext>
            </a:extLst>
          </p:cNvPr>
          <p:cNvSpPr txBox="1"/>
          <p:nvPr/>
        </p:nvSpPr>
        <p:spPr>
          <a:xfrm>
            <a:off x="428445" y="1219957"/>
            <a:ext cx="45029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200" u="sng" dirty="0">
                <a:solidFill>
                  <a:srgbClr val="C00000"/>
                </a:solidFill>
                <a:latin typeface="inherit"/>
              </a:rPr>
              <a:t>Script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9658CE-3F42-4B54-9629-BC82900D4E6C}"/>
              </a:ext>
            </a:extLst>
          </p:cNvPr>
          <p:cNvSpPr txBox="1"/>
          <p:nvPr/>
        </p:nvSpPr>
        <p:spPr>
          <a:xfrm>
            <a:off x="7168552" y="1280540"/>
            <a:ext cx="45029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200" u="sng" dirty="0">
                <a:solidFill>
                  <a:srgbClr val="C00000"/>
                </a:solidFill>
                <a:latin typeface="inherit"/>
              </a:rPr>
              <a:t>Plots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D08921-9DDE-4815-882D-C1BEBCEC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F33EDE-4ABD-43D9-9277-85C3125C4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960" y="1471556"/>
            <a:ext cx="3662840" cy="2505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C53F05-18A1-4CBD-8BBB-22F500B01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4133" y="3987591"/>
            <a:ext cx="3756493" cy="26097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CF8BAA-3016-418E-8B44-B01D39C38D5F}"/>
              </a:ext>
            </a:extLst>
          </p:cNvPr>
          <p:cNvSpPr txBox="1"/>
          <p:nvPr/>
        </p:nvSpPr>
        <p:spPr>
          <a:xfrm>
            <a:off x="336430" y="1745673"/>
            <a:ext cx="575957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j-lt"/>
              </a:rPr>
              <a:t>import </a:t>
            </a:r>
            <a:r>
              <a:rPr lang="en-US" sz="1000" dirty="0" err="1">
                <a:latin typeface="+mj-lt"/>
              </a:rPr>
              <a:t>numpy</a:t>
            </a:r>
            <a:r>
              <a:rPr lang="en-US" sz="1000" dirty="0">
                <a:latin typeface="+mj-lt"/>
              </a:rPr>
              <a:t> as np</a:t>
            </a:r>
          </a:p>
          <a:p>
            <a:r>
              <a:rPr lang="en-US" sz="1000" dirty="0">
                <a:latin typeface="+mj-lt"/>
              </a:rPr>
              <a:t>import </a:t>
            </a:r>
            <a:r>
              <a:rPr lang="en-US" sz="1000" dirty="0" err="1">
                <a:latin typeface="+mj-lt"/>
              </a:rPr>
              <a:t>matplotlib.pyplot</a:t>
            </a:r>
            <a:r>
              <a:rPr lang="en-US" sz="1000" dirty="0">
                <a:latin typeface="+mj-lt"/>
              </a:rPr>
              <a:t> as </a:t>
            </a:r>
            <a:r>
              <a:rPr lang="en-US" sz="1000" dirty="0" err="1">
                <a:latin typeface="+mj-lt"/>
              </a:rPr>
              <a:t>plt</a:t>
            </a:r>
            <a:endParaRPr lang="en-US" sz="1000" dirty="0">
              <a:latin typeface="+mj-lt"/>
            </a:endParaRPr>
          </a:p>
          <a:p>
            <a:r>
              <a:rPr lang="en-US" sz="1000" dirty="0">
                <a:latin typeface="+mj-lt"/>
              </a:rPr>
              <a:t>from </a:t>
            </a:r>
            <a:r>
              <a:rPr lang="en-US" sz="1000" dirty="0" err="1">
                <a:latin typeface="+mj-lt"/>
              </a:rPr>
              <a:t>scipy</a:t>
            </a:r>
            <a:r>
              <a:rPr lang="en-US" sz="1000" dirty="0">
                <a:latin typeface="+mj-lt"/>
              </a:rPr>
              <a:t> import signal</a:t>
            </a:r>
          </a:p>
          <a:p>
            <a:r>
              <a:rPr lang="en-US" sz="1000" dirty="0">
                <a:latin typeface="+mj-lt"/>
              </a:rPr>
              <a:t>pi = </a:t>
            </a:r>
            <a:r>
              <a:rPr lang="en-US" sz="1000" dirty="0" err="1">
                <a:latin typeface="+mj-lt"/>
              </a:rPr>
              <a:t>np.pi</a:t>
            </a:r>
            <a:endParaRPr lang="en-US" sz="1000" dirty="0">
              <a:latin typeface="+mj-lt"/>
            </a:endParaRPr>
          </a:p>
          <a:p>
            <a:endParaRPr lang="en-US" sz="1000" dirty="0">
              <a:latin typeface="+mj-lt"/>
            </a:endParaRPr>
          </a:p>
          <a:p>
            <a:r>
              <a:rPr lang="en-US" sz="1000" dirty="0">
                <a:latin typeface="+mj-lt"/>
              </a:rPr>
              <a:t>t = </a:t>
            </a:r>
            <a:r>
              <a:rPr lang="en-US" sz="1000" dirty="0" err="1">
                <a:latin typeface="+mj-lt"/>
              </a:rPr>
              <a:t>np.linspace</a:t>
            </a:r>
            <a:r>
              <a:rPr lang="en-US" sz="1000" dirty="0">
                <a:latin typeface="+mj-lt"/>
              </a:rPr>
              <a:t>(0, 3*(2*pi),100, endpoint=False)</a:t>
            </a:r>
          </a:p>
          <a:p>
            <a:endParaRPr lang="en-US" sz="1000" dirty="0">
              <a:latin typeface="+mj-lt"/>
            </a:endParaRPr>
          </a:p>
          <a:p>
            <a:r>
              <a:rPr lang="en-US" sz="1000" dirty="0" err="1">
                <a:latin typeface="+mj-lt"/>
              </a:rPr>
              <a:t>y_sum</a:t>
            </a:r>
            <a:r>
              <a:rPr lang="en-US" sz="1000" dirty="0">
                <a:latin typeface="+mj-lt"/>
              </a:rPr>
              <a:t> = </a:t>
            </a:r>
            <a:r>
              <a:rPr lang="en-US" sz="1000" dirty="0" err="1">
                <a:latin typeface="+mj-lt"/>
              </a:rPr>
              <a:t>np.zeros</a:t>
            </a:r>
            <a:r>
              <a:rPr lang="en-US" sz="1000" dirty="0">
                <a:latin typeface="+mj-lt"/>
              </a:rPr>
              <a:t>(</a:t>
            </a:r>
            <a:r>
              <a:rPr lang="en-US" sz="1000" dirty="0" err="1">
                <a:latin typeface="+mj-lt"/>
              </a:rPr>
              <a:t>len</a:t>
            </a:r>
            <a:r>
              <a:rPr lang="en-US" sz="1000" dirty="0">
                <a:latin typeface="+mj-lt"/>
              </a:rPr>
              <a:t>(t)) # </a:t>
            </a:r>
            <a:r>
              <a:rPr lang="en-US" sz="1000" dirty="0" err="1">
                <a:latin typeface="+mj-lt"/>
              </a:rPr>
              <a:t>summaric</a:t>
            </a:r>
            <a:r>
              <a:rPr lang="en-US" sz="1000" dirty="0">
                <a:latin typeface="+mj-lt"/>
              </a:rPr>
              <a:t> vector filled with zeros</a:t>
            </a:r>
          </a:p>
          <a:p>
            <a:r>
              <a:rPr lang="en-US" sz="1000" dirty="0">
                <a:latin typeface="+mj-lt"/>
              </a:rPr>
              <a:t>for </a:t>
            </a:r>
            <a:r>
              <a:rPr lang="en-US" sz="1000" dirty="0" err="1">
                <a:latin typeface="+mj-lt"/>
              </a:rPr>
              <a:t>i</a:t>
            </a:r>
            <a:r>
              <a:rPr lang="en-US" sz="1000" dirty="0">
                <a:latin typeface="+mj-lt"/>
              </a:rPr>
              <a:t> in range(3): # "3' - nr of </a:t>
            </a:r>
            <a:r>
              <a:rPr lang="en-US" sz="1000" dirty="0" err="1">
                <a:latin typeface="+mj-lt"/>
              </a:rPr>
              <a:t>componenets</a:t>
            </a:r>
            <a:endParaRPr lang="en-US" sz="1000" dirty="0">
              <a:latin typeface="+mj-lt"/>
            </a:endParaRPr>
          </a:p>
          <a:p>
            <a:r>
              <a:rPr lang="en-US" sz="1000" dirty="0">
                <a:latin typeface="+mj-lt"/>
              </a:rPr>
              <a:t>    </a:t>
            </a:r>
          </a:p>
          <a:p>
            <a:r>
              <a:rPr lang="en-US" sz="1000" dirty="0">
                <a:latin typeface="+mj-lt"/>
              </a:rPr>
              <a:t>    # generating random values of phase shift and amplitudes</a:t>
            </a:r>
          </a:p>
          <a:p>
            <a:r>
              <a:rPr lang="en-US" sz="1000" dirty="0">
                <a:latin typeface="+mj-lt"/>
              </a:rPr>
              <a:t>    # rand function generates single random nr in range from 0 to 1</a:t>
            </a:r>
          </a:p>
          <a:p>
            <a:r>
              <a:rPr lang="en-US" sz="1000" dirty="0">
                <a:latin typeface="+mj-lt"/>
              </a:rPr>
              <a:t>    phase = </a:t>
            </a:r>
            <a:r>
              <a:rPr lang="en-US" sz="1000" dirty="0" err="1">
                <a:latin typeface="+mj-lt"/>
              </a:rPr>
              <a:t>np.random.rand</a:t>
            </a:r>
            <a:r>
              <a:rPr lang="en-US" sz="1000" dirty="0">
                <a:latin typeface="+mj-lt"/>
              </a:rPr>
              <a:t>()*(2*pi) </a:t>
            </a:r>
          </a:p>
          <a:p>
            <a:r>
              <a:rPr lang="en-US" sz="1000" dirty="0">
                <a:latin typeface="+mj-lt"/>
              </a:rPr>
              <a:t>    </a:t>
            </a:r>
            <a:r>
              <a:rPr lang="en-US" sz="1000" dirty="0" err="1">
                <a:latin typeface="+mj-lt"/>
              </a:rPr>
              <a:t>ampl</a:t>
            </a:r>
            <a:r>
              <a:rPr lang="en-US" sz="1000" dirty="0">
                <a:latin typeface="+mj-lt"/>
              </a:rPr>
              <a:t>  = </a:t>
            </a:r>
            <a:r>
              <a:rPr lang="en-US" sz="1000" dirty="0" err="1">
                <a:latin typeface="+mj-lt"/>
              </a:rPr>
              <a:t>np.random.rand</a:t>
            </a:r>
            <a:r>
              <a:rPr lang="en-US" sz="1000" dirty="0">
                <a:latin typeface="+mj-lt"/>
              </a:rPr>
              <a:t>()</a:t>
            </a:r>
          </a:p>
          <a:p>
            <a:r>
              <a:rPr lang="en-US" sz="1000" dirty="0">
                <a:latin typeface="+mj-lt"/>
              </a:rPr>
              <a:t>    </a:t>
            </a:r>
          </a:p>
          <a:p>
            <a:r>
              <a:rPr lang="en-US" sz="1000" dirty="0">
                <a:latin typeface="+mj-lt"/>
              </a:rPr>
              <a:t>    # generating different waveforms </a:t>
            </a:r>
          </a:p>
          <a:p>
            <a:r>
              <a:rPr lang="en-US" sz="1000" dirty="0">
                <a:latin typeface="+mj-lt"/>
              </a:rPr>
              <a:t>    # select single waveform by </a:t>
            </a:r>
            <a:r>
              <a:rPr lang="en-US" sz="1000" dirty="0" err="1">
                <a:latin typeface="+mj-lt"/>
              </a:rPr>
              <a:t>comenting</a:t>
            </a:r>
            <a:r>
              <a:rPr lang="en-US" sz="1000" dirty="0">
                <a:latin typeface="+mj-lt"/>
              </a:rPr>
              <a:t> the remaining ones</a:t>
            </a:r>
          </a:p>
          <a:p>
            <a:r>
              <a:rPr lang="en-US" sz="1000" dirty="0">
                <a:latin typeface="+mj-lt"/>
              </a:rPr>
              <a:t>    </a:t>
            </a:r>
          </a:p>
          <a:p>
            <a:r>
              <a:rPr lang="en-US" sz="1000" dirty="0">
                <a:latin typeface="+mj-lt"/>
              </a:rPr>
              <a:t>    # = </a:t>
            </a:r>
            <a:r>
              <a:rPr lang="en-US" sz="1000" dirty="0" err="1">
                <a:latin typeface="+mj-lt"/>
              </a:rPr>
              <a:t>ampl</a:t>
            </a:r>
            <a:r>
              <a:rPr lang="en-US" sz="1000" dirty="0">
                <a:latin typeface="+mj-lt"/>
              </a:rPr>
              <a:t> * </a:t>
            </a:r>
            <a:r>
              <a:rPr lang="en-US" sz="1000" dirty="0" err="1">
                <a:latin typeface="+mj-lt"/>
              </a:rPr>
              <a:t>signal.sawtooth</a:t>
            </a:r>
            <a:r>
              <a:rPr lang="en-US" sz="1000" dirty="0">
                <a:latin typeface="+mj-lt"/>
              </a:rPr>
              <a:t>(t+phase,0.5) #triangle</a:t>
            </a:r>
          </a:p>
          <a:p>
            <a:r>
              <a:rPr lang="en-US" sz="1000" dirty="0">
                <a:latin typeface="+mj-lt"/>
              </a:rPr>
              <a:t>    #y = </a:t>
            </a:r>
            <a:r>
              <a:rPr lang="en-US" sz="1000" dirty="0" err="1">
                <a:latin typeface="+mj-lt"/>
              </a:rPr>
              <a:t>ampl</a:t>
            </a:r>
            <a:r>
              <a:rPr lang="en-US" sz="1000" dirty="0">
                <a:latin typeface="+mj-lt"/>
              </a:rPr>
              <a:t> * </a:t>
            </a:r>
            <a:r>
              <a:rPr lang="en-US" sz="1000" dirty="0" err="1">
                <a:latin typeface="+mj-lt"/>
              </a:rPr>
              <a:t>np.sign</a:t>
            </a:r>
            <a:r>
              <a:rPr lang="en-US" sz="1000" dirty="0">
                <a:latin typeface="+mj-lt"/>
              </a:rPr>
              <a:t>(</a:t>
            </a:r>
            <a:r>
              <a:rPr lang="en-US" sz="1000" dirty="0" err="1">
                <a:latin typeface="+mj-lt"/>
              </a:rPr>
              <a:t>np.sin</a:t>
            </a:r>
            <a:r>
              <a:rPr lang="en-US" sz="1000" dirty="0">
                <a:latin typeface="+mj-lt"/>
              </a:rPr>
              <a:t>(</a:t>
            </a:r>
            <a:r>
              <a:rPr lang="en-US" sz="1000" dirty="0" err="1">
                <a:latin typeface="+mj-lt"/>
              </a:rPr>
              <a:t>t+phase</a:t>
            </a:r>
            <a:r>
              <a:rPr lang="en-US" sz="1000" dirty="0">
                <a:latin typeface="+mj-lt"/>
              </a:rPr>
              <a:t>))     # rectangle</a:t>
            </a:r>
          </a:p>
          <a:p>
            <a:r>
              <a:rPr lang="en-US" sz="1000" dirty="0">
                <a:latin typeface="+mj-lt"/>
              </a:rPr>
              <a:t>    y = </a:t>
            </a:r>
            <a:r>
              <a:rPr lang="en-US" sz="1000" dirty="0" err="1">
                <a:latin typeface="+mj-lt"/>
              </a:rPr>
              <a:t>ampl</a:t>
            </a:r>
            <a:r>
              <a:rPr lang="en-US" sz="1000" dirty="0">
                <a:latin typeface="+mj-lt"/>
              </a:rPr>
              <a:t> * </a:t>
            </a:r>
            <a:r>
              <a:rPr lang="en-US" sz="1000" dirty="0" err="1">
                <a:latin typeface="+mj-lt"/>
              </a:rPr>
              <a:t>np.sin</a:t>
            </a:r>
            <a:r>
              <a:rPr lang="en-US" sz="1000" dirty="0">
                <a:latin typeface="+mj-lt"/>
              </a:rPr>
              <a:t>(t + phase)            #sinus</a:t>
            </a:r>
          </a:p>
          <a:p>
            <a:endParaRPr lang="en-US" sz="1000" dirty="0">
              <a:latin typeface="+mj-lt"/>
            </a:endParaRPr>
          </a:p>
          <a:p>
            <a:r>
              <a:rPr lang="en-US" sz="1000" dirty="0">
                <a:latin typeface="+mj-lt"/>
              </a:rPr>
              <a:t>    </a:t>
            </a:r>
          </a:p>
          <a:p>
            <a:r>
              <a:rPr lang="en-US" sz="1000" dirty="0">
                <a:latin typeface="+mj-lt"/>
              </a:rPr>
              <a:t>    </a:t>
            </a:r>
            <a:r>
              <a:rPr lang="en-US" sz="1000" dirty="0" err="1">
                <a:latin typeface="+mj-lt"/>
              </a:rPr>
              <a:t>plt.plot</a:t>
            </a:r>
            <a:r>
              <a:rPr lang="en-US" sz="1000" dirty="0">
                <a:latin typeface="+mj-lt"/>
              </a:rPr>
              <a:t>(</a:t>
            </a:r>
            <a:r>
              <a:rPr lang="en-US" sz="1000" dirty="0" err="1">
                <a:latin typeface="+mj-lt"/>
              </a:rPr>
              <a:t>t,y</a:t>
            </a:r>
            <a:r>
              <a:rPr lang="en-US" sz="1000" dirty="0">
                <a:latin typeface="+mj-lt"/>
              </a:rPr>
              <a:t>,'-')</a:t>
            </a:r>
          </a:p>
          <a:p>
            <a:r>
              <a:rPr lang="en-US" sz="1000" dirty="0">
                <a:latin typeface="+mj-lt"/>
              </a:rPr>
              <a:t>    </a:t>
            </a:r>
            <a:r>
              <a:rPr lang="en-US" sz="1000" dirty="0" err="1">
                <a:latin typeface="+mj-lt"/>
              </a:rPr>
              <a:t>y_sum</a:t>
            </a:r>
            <a:r>
              <a:rPr lang="en-US" sz="1000" dirty="0">
                <a:latin typeface="+mj-lt"/>
              </a:rPr>
              <a:t> = </a:t>
            </a:r>
            <a:r>
              <a:rPr lang="en-US" sz="1000" dirty="0" err="1">
                <a:latin typeface="+mj-lt"/>
              </a:rPr>
              <a:t>y_sum</a:t>
            </a:r>
            <a:r>
              <a:rPr lang="en-US" sz="1000" dirty="0">
                <a:latin typeface="+mj-lt"/>
              </a:rPr>
              <a:t> + y</a:t>
            </a:r>
          </a:p>
          <a:p>
            <a:endParaRPr lang="en-US" sz="1000" dirty="0">
              <a:latin typeface="+mj-lt"/>
            </a:endParaRPr>
          </a:p>
          <a:p>
            <a:r>
              <a:rPr lang="en-US" sz="1000" dirty="0" err="1">
                <a:latin typeface="+mj-lt"/>
              </a:rPr>
              <a:t>plt.title</a:t>
            </a:r>
            <a:r>
              <a:rPr lang="en-US" sz="1000" dirty="0">
                <a:latin typeface="+mj-lt"/>
              </a:rPr>
              <a:t>('</a:t>
            </a:r>
            <a:r>
              <a:rPr lang="en-US" sz="1000" dirty="0" err="1">
                <a:latin typeface="+mj-lt"/>
              </a:rPr>
              <a:t>Componenets</a:t>
            </a:r>
            <a:r>
              <a:rPr lang="en-US" sz="1000" dirty="0">
                <a:latin typeface="+mj-lt"/>
              </a:rPr>
              <a:t>')    </a:t>
            </a:r>
          </a:p>
          <a:p>
            <a:r>
              <a:rPr lang="en-US" sz="1000" dirty="0" err="1">
                <a:latin typeface="+mj-lt"/>
              </a:rPr>
              <a:t>plt.show</a:t>
            </a:r>
            <a:r>
              <a:rPr lang="en-US" sz="1000" dirty="0">
                <a:latin typeface="+mj-lt"/>
              </a:rPr>
              <a:t>()</a:t>
            </a:r>
          </a:p>
          <a:p>
            <a:endParaRPr lang="en-US" sz="1000" dirty="0">
              <a:latin typeface="+mj-lt"/>
            </a:endParaRPr>
          </a:p>
          <a:p>
            <a:r>
              <a:rPr lang="en-US" sz="1000" dirty="0" err="1">
                <a:latin typeface="+mj-lt"/>
              </a:rPr>
              <a:t>plt.title</a:t>
            </a:r>
            <a:r>
              <a:rPr lang="en-US" sz="1000" dirty="0">
                <a:latin typeface="+mj-lt"/>
              </a:rPr>
              <a:t>('Sum')    </a:t>
            </a:r>
          </a:p>
          <a:p>
            <a:r>
              <a:rPr lang="en-US" sz="1000" dirty="0" err="1">
                <a:latin typeface="+mj-lt"/>
              </a:rPr>
              <a:t>plt.plot</a:t>
            </a:r>
            <a:r>
              <a:rPr lang="en-US" sz="1000" dirty="0">
                <a:latin typeface="+mj-lt"/>
              </a:rPr>
              <a:t>(</a:t>
            </a:r>
            <a:r>
              <a:rPr lang="en-US" sz="1000" dirty="0" err="1">
                <a:latin typeface="+mj-lt"/>
              </a:rPr>
              <a:t>t,y_sum</a:t>
            </a:r>
            <a:r>
              <a:rPr lang="en-US" sz="1000" dirty="0">
                <a:latin typeface="+mj-lt"/>
              </a:rPr>
              <a:t>,'-')</a:t>
            </a:r>
          </a:p>
          <a:p>
            <a:r>
              <a:rPr lang="en-US" sz="1000" dirty="0" err="1">
                <a:latin typeface="+mj-lt"/>
              </a:rPr>
              <a:t>plt.show</a:t>
            </a:r>
            <a:r>
              <a:rPr lang="en-US" sz="1000" dirty="0">
                <a:latin typeface="+mj-lt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7023108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CDB1402-58C2-43B5-BDD1-52E031239C95}"/>
              </a:ext>
            </a:extLst>
          </p:cNvPr>
          <p:cNvSpPr txBox="1"/>
          <p:nvPr/>
        </p:nvSpPr>
        <p:spPr>
          <a:xfrm>
            <a:off x="428445" y="886778"/>
            <a:ext cx="10785894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dirty="0">
                <a:solidFill>
                  <a:srgbClr val="202124"/>
                </a:solidFill>
                <a:latin typeface="inherit"/>
              </a:rPr>
              <a:t>Which waveform type is exceptional and why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48F429-D948-4969-820D-89D2B86C3308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Sum of periodic signals (same frequency):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conclusion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098062-98A7-4DDA-90AA-672470023FA1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C36F1A-49F6-4542-8F8B-FAC0C3EEB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A647FF-CB23-401E-8BA5-BFB3A8844E32}"/>
              </a:ext>
            </a:extLst>
          </p:cNvPr>
          <p:cNvSpPr txBox="1"/>
          <p:nvPr/>
        </p:nvSpPr>
        <p:spPr>
          <a:xfrm>
            <a:off x="428445" y="1513807"/>
            <a:ext cx="10785894" cy="4648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dirty="0">
                <a:solidFill>
                  <a:srgbClr val="202124"/>
                </a:solidFill>
                <a:latin typeface="inherit"/>
              </a:rPr>
              <a:t>Sinusoid is exceptional because sum of sinusoids is also a sinusoid.</a:t>
            </a:r>
          </a:p>
        </p:txBody>
      </p:sp>
    </p:spTree>
    <p:extLst>
      <p:ext uri="{BB962C8B-B14F-4D97-AF65-F5344CB8AC3E}">
        <p14:creationId xmlns:p14="http://schemas.microsoft.com/office/powerpoint/2010/main" val="39485113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5" y="2285987"/>
            <a:ext cx="2298120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</a:rPr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Up\down conversion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Signal’s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</a:rPr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3126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7019925" y="2904581"/>
            <a:ext cx="1643785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819900" y="3634664"/>
            <a:ext cx="1837168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C042E-F6FD-46B9-9050-D21BD590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175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09D67D-528B-403B-95A1-BD6BB27979E5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649D44C-214D-4F29-818A-C2581AE12F09}"/>
              </a:ext>
            </a:extLst>
          </p:cNvPr>
          <p:cNvSpPr txBox="1"/>
          <p:nvPr/>
        </p:nvSpPr>
        <p:spPr>
          <a:xfrm>
            <a:off x="621102" y="252478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vs. phase shift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7D699A3-D984-4F8B-96EE-323FB9550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019" y="1416823"/>
            <a:ext cx="2922196" cy="44060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6AA907F-5ACF-47FF-B007-4D69388EF983}"/>
              </a:ext>
            </a:extLst>
          </p:cNvPr>
          <p:cNvSpPr txBox="1"/>
          <p:nvPr/>
        </p:nvSpPr>
        <p:spPr>
          <a:xfrm>
            <a:off x="621102" y="849286"/>
            <a:ext cx="70720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Fix and complete following script to generate plots and prints as shown on the right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5E2FE1-D5EA-4B6E-A2F2-7E1F9B52DAE3}"/>
              </a:ext>
            </a:extLst>
          </p:cNvPr>
          <p:cNvSpPr txBox="1"/>
          <p:nvPr/>
        </p:nvSpPr>
        <p:spPr>
          <a:xfrm>
            <a:off x="621102" y="6232463"/>
            <a:ext cx="442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On the next page put plots for given phase shifts -&gt;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AE0A9E-B998-49D5-840B-D3C2FA326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02" y="1351051"/>
            <a:ext cx="3974398" cy="366089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265C2C-79AE-4948-9B64-081127A0D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460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37CF7-4813-4FDE-9057-B7AFD0053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4400" y="138429"/>
            <a:ext cx="1733082" cy="226350"/>
          </a:xfrm>
        </p:spPr>
        <p:txBody>
          <a:bodyPr>
            <a:normAutofit fontScale="90000"/>
          </a:bodyPr>
          <a:lstStyle/>
          <a:p>
            <a:r>
              <a:rPr lang="en-US" sz="1200" dirty="0"/>
              <a:t>0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2F18DD3-E159-47CB-A4DE-C38E509CE5EE}"/>
              </a:ext>
            </a:extLst>
          </p:cNvPr>
          <p:cNvSpPr txBox="1">
            <a:spLocks/>
          </p:cNvSpPr>
          <p:nvPr/>
        </p:nvSpPr>
        <p:spPr>
          <a:xfrm>
            <a:off x="2857311" y="140899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/>
              <a:t>pi/8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DDE50F4-5BCC-4B4C-9404-A52954A5C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335" y="364779"/>
            <a:ext cx="2143033" cy="29459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8E23BB-2650-4299-B1E4-B7FAEC10C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00" y="364779"/>
            <a:ext cx="2107381" cy="294597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DEEEF83-D858-4A08-8ED6-489332F45F49}"/>
              </a:ext>
            </a:extLst>
          </p:cNvPr>
          <p:cNvSpPr txBox="1">
            <a:spLocks/>
          </p:cNvSpPr>
          <p:nvPr/>
        </p:nvSpPr>
        <p:spPr>
          <a:xfrm>
            <a:off x="5229459" y="104331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/>
              <a:t>pi/4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B25EC4F-350D-4010-8B2C-9FED22667E2B}"/>
              </a:ext>
            </a:extLst>
          </p:cNvPr>
          <p:cNvSpPr txBox="1">
            <a:spLocks/>
          </p:cNvSpPr>
          <p:nvPr/>
        </p:nvSpPr>
        <p:spPr>
          <a:xfrm>
            <a:off x="9913187" y="95298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/>
              <a:t>pi/2 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02E9CC5C-63CC-49F4-B599-C3EFDA0001BA}"/>
              </a:ext>
            </a:extLst>
          </p:cNvPr>
          <p:cNvSpPr txBox="1">
            <a:spLocks/>
          </p:cNvSpPr>
          <p:nvPr/>
        </p:nvSpPr>
        <p:spPr>
          <a:xfrm>
            <a:off x="7601607" y="119930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/>
              <a:t>pi/3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EA82E29-CEDC-47B8-AE6C-775290501868}"/>
              </a:ext>
            </a:extLst>
          </p:cNvPr>
          <p:cNvSpPr txBox="1">
            <a:spLocks/>
          </p:cNvSpPr>
          <p:nvPr/>
        </p:nvSpPr>
        <p:spPr>
          <a:xfrm>
            <a:off x="546986" y="3525093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 err="1"/>
              <a:t>np.pi</a:t>
            </a:r>
            <a:r>
              <a:rPr lang="en-US" sz="1200" dirty="0"/>
              <a:t>/2 + </a:t>
            </a:r>
            <a:r>
              <a:rPr lang="en-US" sz="1200" dirty="0" err="1"/>
              <a:t>np.pi</a:t>
            </a:r>
            <a:r>
              <a:rPr lang="en-US" sz="1200" dirty="0"/>
              <a:t>/8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D4B6A5C1-204B-426F-BFA7-0D8B600BF529}"/>
              </a:ext>
            </a:extLst>
          </p:cNvPr>
          <p:cNvSpPr txBox="1">
            <a:spLocks/>
          </p:cNvSpPr>
          <p:nvPr/>
        </p:nvSpPr>
        <p:spPr>
          <a:xfrm>
            <a:off x="2919134" y="3488525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 err="1"/>
              <a:t>np.pi</a:t>
            </a:r>
            <a:r>
              <a:rPr lang="en-US" sz="1200" dirty="0"/>
              <a:t>/2 + </a:t>
            </a:r>
            <a:r>
              <a:rPr lang="en-US" sz="1200" dirty="0" err="1"/>
              <a:t>np.pi</a:t>
            </a:r>
            <a:r>
              <a:rPr lang="en-US" sz="1200" dirty="0"/>
              <a:t>/4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56B8B49B-7A9F-47D8-9DA2-A305534E1109}"/>
              </a:ext>
            </a:extLst>
          </p:cNvPr>
          <p:cNvSpPr txBox="1">
            <a:spLocks/>
          </p:cNvSpPr>
          <p:nvPr/>
        </p:nvSpPr>
        <p:spPr>
          <a:xfrm>
            <a:off x="7601606" y="3488525"/>
            <a:ext cx="1957363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 err="1"/>
              <a:t>np.pi</a:t>
            </a:r>
            <a:r>
              <a:rPr lang="en-US" sz="1200" dirty="0"/>
              <a:t>/2 + </a:t>
            </a:r>
            <a:r>
              <a:rPr lang="en-US" sz="1200" dirty="0" err="1"/>
              <a:t>np.pi</a:t>
            </a:r>
            <a:r>
              <a:rPr lang="en-US" sz="1200" dirty="0"/>
              <a:t>/2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CE1828D-7E60-4A6F-94C1-495F4C10E5B9}"/>
              </a:ext>
            </a:extLst>
          </p:cNvPr>
          <p:cNvSpPr txBox="1">
            <a:spLocks/>
          </p:cNvSpPr>
          <p:nvPr/>
        </p:nvSpPr>
        <p:spPr>
          <a:xfrm>
            <a:off x="5291282" y="3488525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 err="1"/>
              <a:t>np.pi</a:t>
            </a:r>
            <a:r>
              <a:rPr lang="en-US" sz="1200" dirty="0"/>
              <a:t>/2 + </a:t>
            </a:r>
            <a:r>
              <a:rPr lang="en-US" sz="1200" dirty="0" err="1"/>
              <a:t>np.pi</a:t>
            </a:r>
            <a:r>
              <a:rPr lang="en-US" sz="1200" dirty="0"/>
              <a:t>/3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0709B7-429A-48B1-856C-F67BBF7A0923}"/>
              </a:ext>
            </a:extLst>
          </p:cNvPr>
          <p:cNvSpPr/>
          <p:nvPr/>
        </p:nvSpPr>
        <p:spPr>
          <a:xfrm>
            <a:off x="368051" y="3181349"/>
            <a:ext cx="1028949" cy="151558"/>
          </a:xfrm>
          <a:prstGeom prst="rect">
            <a:avLst/>
          </a:prstGeom>
          <a:solidFill>
            <a:srgbClr val="0CFC4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30929-E3FB-4822-AF0A-8393813F4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5643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CB90277-6AAA-496E-A082-CD5E4B77A4F6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8342CC6-D78B-4E51-A5D3-84E22BDD75AF}"/>
              </a:ext>
            </a:extLst>
          </p:cNvPr>
          <p:cNvSpPr txBox="1"/>
          <p:nvPr/>
        </p:nvSpPr>
        <p:spPr>
          <a:xfrm>
            <a:off x="621102" y="252478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vs. phase shift, cont.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354B45-288E-43FB-A024-CA1F11F8B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582" y="1985366"/>
            <a:ext cx="3715268" cy="25911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ABD93A-F64F-46A9-9620-9233AED1F7A8}"/>
              </a:ext>
            </a:extLst>
          </p:cNvPr>
          <p:cNvSpPr txBox="1"/>
          <p:nvPr/>
        </p:nvSpPr>
        <p:spPr>
          <a:xfrm>
            <a:off x="621102" y="1004561"/>
            <a:ext cx="86009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Base on results from previous page plot relationship between dot product value and phase ship value</a:t>
            </a:r>
          </a:p>
          <a:p>
            <a:r>
              <a:rPr lang="en-US" sz="1600" dirty="0"/>
              <a:t>Write script to do that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60B0E8-B37C-4BB2-9ACC-98C1638F726C}"/>
              </a:ext>
            </a:extLst>
          </p:cNvPr>
          <p:cNvSpPr txBox="1"/>
          <p:nvPr/>
        </p:nvSpPr>
        <p:spPr>
          <a:xfrm>
            <a:off x="3591056" y="1646812"/>
            <a:ext cx="33100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Place figure with plot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97DA49-0E4B-452C-B526-4C91B19E7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744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507904"/>
            <a:chOff x="336430" y="216715"/>
            <a:chExt cx="11427125" cy="50790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Content</a:t>
              </a:r>
              <a:endPara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1D3D46-13CE-4855-9F6F-6EF76B3E4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4F5A06-EC1E-4DF0-8F86-2E3067613FC5}"/>
              </a:ext>
            </a:extLst>
          </p:cNvPr>
          <p:cNvSpPr txBox="1"/>
          <p:nvPr/>
        </p:nvSpPr>
        <p:spPr>
          <a:xfrm>
            <a:off x="3563124" y="1919015"/>
            <a:ext cx="4574814" cy="1621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700" dirty="0"/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700" dirty="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700" dirty="0"/>
              <a:t>DFT - </a:t>
            </a:r>
            <a:r>
              <a:rPr lang="en-US" sz="1700" dirty="0" err="1"/>
              <a:t>iDFT</a:t>
            </a:r>
            <a:endParaRPr lang="en-US" sz="1700" dirty="0"/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700" dirty="0"/>
              <a:t>Up\down conversion</a:t>
            </a:r>
          </a:p>
        </p:txBody>
      </p:sp>
    </p:spTree>
    <p:extLst>
      <p:ext uri="{BB962C8B-B14F-4D97-AF65-F5344CB8AC3E}">
        <p14:creationId xmlns:p14="http://schemas.microsoft.com/office/powerpoint/2010/main" val="20042024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E66E30-322E-439E-9753-70279804E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298" y="804114"/>
            <a:ext cx="2833310" cy="1898535"/>
          </a:xfrm>
          <a:prstGeom prst="rect">
            <a:avLst/>
          </a:prstGeom>
          <a:ln>
            <a:noFill/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3439539-D605-4541-939B-117A2B1F3C6E}"/>
              </a:ext>
            </a:extLst>
          </p:cNvPr>
          <p:cNvCxnSpPr>
            <a:cxnSpLocks/>
          </p:cNvCxnSpPr>
          <p:nvPr/>
        </p:nvCxnSpPr>
        <p:spPr>
          <a:xfrm flipV="1">
            <a:off x="1679895" y="906780"/>
            <a:ext cx="3783645" cy="27493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9E848A-92A5-4623-86F1-E45BF9EA76A6}"/>
              </a:ext>
            </a:extLst>
          </p:cNvPr>
          <p:cNvCxnSpPr>
            <a:cxnSpLocks/>
          </p:cNvCxnSpPr>
          <p:nvPr/>
        </p:nvCxnSpPr>
        <p:spPr>
          <a:xfrm flipH="1">
            <a:off x="4053265" y="1147313"/>
            <a:ext cx="1964342" cy="25087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3C4993-F288-48A6-90EE-3E8C5280C8F5}"/>
              </a:ext>
            </a:extLst>
          </p:cNvPr>
          <p:cNvCxnSpPr>
            <a:cxnSpLocks/>
          </p:cNvCxnSpPr>
          <p:nvPr/>
        </p:nvCxnSpPr>
        <p:spPr>
          <a:xfrm flipH="1">
            <a:off x="6107074" y="1623060"/>
            <a:ext cx="437800" cy="20814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45D0663-97AD-45DA-A2EA-5A0AB6A8CD1A}"/>
              </a:ext>
            </a:extLst>
          </p:cNvPr>
          <p:cNvCxnSpPr>
            <a:cxnSpLocks/>
          </p:cNvCxnSpPr>
          <p:nvPr/>
        </p:nvCxnSpPr>
        <p:spPr>
          <a:xfrm flipH="1" flipV="1">
            <a:off x="6834844" y="1915953"/>
            <a:ext cx="914697" cy="1704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BAF43B-990D-4933-931E-B52E924A5611}"/>
              </a:ext>
            </a:extLst>
          </p:cNvPr>
          <p:cNvCxnSpPr>
            <a:cxnSpLocks/>
          </p:cNvCxnSpPr>
          <p:nvPr/>
        </p:nvCxnSpPr>
        <p:spPr>
          <a:xfrm flipH="1" flipV="1">
            <a:off x="7632383" y="2347913"/>
            <a:ext cx="3119530" cy="12785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E4C29B4-B981-42C0-A761-38918CA9BDCE}"/>
              </a:ext>
            </a:extLst>
          </p:cNvPr>
          <p:cNvCxnSpPr>
            <a:cxnSpLocks/>
          </p:cNvCxnSpPr>
          <p:nvPr/>
        </p:nvCxnSpPr>
        <p:spPr>
          <a:xfrm>
            <a:off x="621102" y="621810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9BFC4CD-A316-44A5-A07C-218D255BAAEC}"/>
              </a:ext>
            </a:extLst>
          </p:cNvPr>
          <p:cNvSpPr txBox="1"/>
          <p:nvPr/>
        </p:nvSpPr>
        <p:spPr>
          <a:xfrm>
            <a:off x="621101" y="142724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vs. phase shift, cont.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880D2E-F836-454B-B538-4ED9B4AB9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90" y="3601173"/>
            <a:ext cx="2153914" cy="320878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A22473F-B552-428D-9EB9-F2B6F5D70CAC}"/>
              </a:ext>
            </a:extLst>
          </p:cNvPr>
          <p:cNvSpPr txBox="1"/>
          <p:nvPr/>
        </p:nvSpPr>
        <p:spPr>
          <a:xfrm>
            <a:off x="329120" y="756705"/>
            <a:ext cx="478634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Base on results from previous page </a:t>
            </a:r>
          </a:p>
          <a:p>
            <a:r>
              <a:rPr lang="en-US" sz="1600" dirty="0"/>
              <a:t>assign plots to points on “phase shift – dot value” plot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EA7420-78CE-4067-8B07-FF090857C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40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AEF442-F5C2-4A15-8DCE-62F6F045D418}"/>
              </a:ext>
            </a:extLst>
          </p:cNvPr>
          <p:cNvSpPr/>
          <p:nvPr/>
        </p:nvSpPr>
        <p:spPr>
          <a:xfrm>
            <a:off x="9897035" y="3704471"/>
            <a:ext cx="1670987" cy="2651878"/>
          </a:xfrm>
          <a:prstGeom prst="rect">
            <a:avLst/>
          </a:prstGeom>
          <a:noFill/>
          <a:ln w="38100"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DFD816-9583-45B7-876B-05423B426688}"/>
              </a:ext>
            </a:extLst>
          </p:cNvPr>
          <p:cNvSpPr/>
          <p:nvPr/>
        </p:nvSpPr>
        <p:spPr>
          <a:xfrm>
            <a:off x="7347888" y="3704471"/>
            <a:ext cx="1670987" cy="2651878"/>
          </a:xfrm>
          <a:prstGeom prst="rect">
            <a:avLst/>
          </a:prstGeom>
          <a:noFill/>
          <a:ln w="38100"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14236FA-5BC7-4F12-A380-2AADDB14BF9F}"/>
              </a:ext>
            </a:extLst>
          </p:cNvPr>
          <p:cNvSpPr/>
          <p:nvPr/>
        </p:nvSpPr>
        <p:spPr>
          <a:xfrm>
            <a:off x="5035436" y="3704471"/>
            <a:ext cx="1670987" cy="2651878"/>
          </a:xfrm>
          <a:prstGeom prst="rect">
            <a:avLst/>
          </a:prstGeom>
          <a:noFill/>
          <a:ln w="38100"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DA14D1-202B-4FEB-A7E8-C0703721C3DE}"/>
              </a:ext>
            </a:extLst>
          </p:cNvPr>
          <p:cNvSpPr/>
          <p:nvPr/>
        </p:nvSpPr>
        <p:spPr>
          <a:xfrm>
            <a:off x="2745907" y="3704471"/>
            <a:ext cx="1670987" cy="2651878"/>
          </a:xfrm>
          <a:prstGeom prst="rect">
            <a:avLst/>
          </a:prstGeom>
          <a:noFill/>
          <a:ln w="38100"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4778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89BFC4CD-A316-44A5-A07C-218D255BAAEC}"/>
              </a:ext>
            </a:extLst>
          </p:cNvPr>
          <p:cNvSpPr txBox="1"/>
          <p:nvPr/>
        </p:nvSpPr>
        <p:spPr>
          <a:xfrm>
            <a:off x="621101" y="142724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vs. phase shift, </a:t>
            </a:r>
            <a:r>
              <a:rPr lang="en-US" sz="18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B881432-A150-481F-913B-4D15E3BFA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90" y="1296123"/>
            <a:ext cx="2153914" cy="32087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C5A68D-1D36-46E3-93C9-25FFD0C58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920" y="1281714"/>
            <a:ext cx="2146525" cy="32087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7BC582E-0CFA-4989-A39F-ACFAB847D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970" y="1297194"/>
            <a:ext cx="2158079" cy="3193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A9763C-A103-4BAA-951E-2DB09E5FE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6397" y="1287412"/>
            <a:ext cx="2158079" cy="32095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FB6464-EB5D-44C2-99AA-54AF424DD8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4446" y="1280901"/>
            <a:ext cx="2163584" cy="320959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8FEB71A-5C6E-4977-95CF-7BC0CDB2CC65}"/>
              </a:ext>
            </a:extLst>
          </p:cNvPr>
          <p:cNvSpPr txBox="1"/>
          <p:nvPr/>
        </p:nvSpPr>
        <p:spPr>
          <a:xfrm>
            <a:off x="3860879" y="741504"/>
            <a:ext cx="4094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Put vector figures below proper sinusoids plots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4DA0BCC-9485-4DF9-BBA8-D2CC4BE62C49}"/>
              </a:ext>
            </a:extLst>
          </p:cNvPr>
          <p:cNvGrpSpPr/>
          <p:nvPr/>
        </p:nvGrpSpPr>
        <p:grpSpPr>
          <a:xfrm>
            <a:off x="2764312" y="4888239"/>
            <a:ext cx="1780752" cy="1601781"/>
            <a:chOff x="781320" y="4041492"/>
            <a:chExt cx="1780752" cy="1601781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5B2FDED-974E-44B7-862F-BB14FC88F7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10051"/>
            <a:stretch/>
          </p:blipFill>
          <p:spPr>
            <a:xfrm>
              <a:off x="781320" y="4041492"/>
              <a:ext cx="1780752" cy="160178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A49375E-C8C2-4F1A-8770-39C2E3D3A2C0}"/>
                </a:ext>
              </a:extLst>
            </p:cNvPr>
            <p:cNvSpPr/>
            <p:nvPr/>
          </p:nvSpPr>
          <p:spPr>
            <a:xfrm>
              <a:off x="1977647" y="4236721"/>
              <a:ext cx="430273" cy="2209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458F04E-05DB-4558-9843-4470D1342B07}"/>
                </a:ext>
              </a:extLst>
            </p:cNvPr>
            <p:cNvSpPr/>
            <p:nvPr/>
          </p:nvSpPr>
          <p:spPr>
            <a:xfrm>
              <a:off x="2033634" y="4236721"/>
              <a:ext cx="430273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67AF44F-C985-4EDD-94B4-713C047AD0B0}"/>
              </a:ext>
            </a:extLst>
          </p:cNvPr>
          <p:cNvGrpSpPr/>
          <p:nvPr/>
        </p:nvGrpSpPr>
        <p:grpSpPr>
          <a:xfrm>
            <a:off x="9413575" y="4888239"/>
            <a:ext cx="2080189" cy="1601781"/>
            <a:chOff x="2704050" y="4041493"/>
            <a:chExt cx="2080189" cy="160178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8A1A5D2-20A6-48F0-B888-59D397F11C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0051"/>
            <a:stretch/>
          </p:blipFill>
          <p:spPr>
            <a:xfrm>
              <a:off x="2704050" y="4041493"/>
              <a:ext cx="2070124" cy="1601781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7787AFA-0D90-4056-BFC0-89A21D89A144}"/>
                </a:ext>
              </a:extLst>
            </p:cNvPr>
            <p:cNvSpPr/>
            <p:nvPr/>
          </p:nvSpPr>
          <p:spPr>
            <a:xfrm>
              <a:off x="3938634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C23A34A-CAB9-4383-841A-501EEC3E4AA5}"/>
                </a:ext>
              </a:extLst>
            </p:cNvPr>
            <p:cNvSpPr/>
            <p:nvPr/>
          </p:nvSpPr>
          <p:spPr>
            <a:xfrm>
              <a:off x="4128398" y="4665169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64D21A9-A440-429C-B5DE-F83BE973FA66}"/>
              </a:ext>
            </a:extLst>
          </p:cNvPr>
          <p:cNvGrpSpPr/>
          <p:nvPr/>
        </p:nvGrpSpPr>
        <p:grpSpPr>
          <a:xfrm>
            <a:off x="512786" y="4879715"/>
            <a:ext cx="1851741" cy="1601781"/>
            <a:chOff x="4916152" y="4041493"/>
            <a:chExt cx="1851741" cy="1601781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C260D33-7C19-45EB-9A11-A11222FD17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51"/>
            <a:stretch/>
          </p:blipFill>
          <p:spPr>
            <a:xfrm>
              <a:off x="4916152" y="4041493"/>
              <a:ext cx="1780752" cy="1601781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92BED44-AAF2-4C10-9A1D-5BAE41A4E5A0}"/>
                </a:ext>
              </a:extLst>
            </p:cNvPr>
            <p:cNvSpPr/>
            <p:nvPr/>
          </p:nvSpPr>
          <p:spPr>
            <a:xfrm>
              <a:off x="6112052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370B6FB-3807-49D9-9D52-3D97C4786258}"/>
                </a:ext>
              </a:extLst>
            </p:cNvPr>
            <p:cNvSpPr/>
            <p:nvPr/>
          </p:nvSpPr>
          <p:spPr>
            <a:xfrm>
              <a:off x="5973504" y="5422294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1EB719A-F474-4780-96C3-7E440FFF80B2}"/>
              </a:ext>
            </a:extLst>
          </p:cNvPr>
          <p:cNvGrpSpPr/>
          <p:nvPr/>
        </p:nvGrpSpPr>
        <p:grpSpPr>
          <a:xfrm>
            <a:off x="7298567" y="4879715"/>
            <a:ext cx="1938294" cy="1827036"/>
            <a:chOff x="6838882" y="4041492"/>
            <a:chExt cx="1938294" cy="1827036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508254-B5DF-4036-BAA7-40B0164B2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38882" y="4041492"/>
              <a:ext cx="1902599" cy="1783687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915E836-AD44-4C54-B448-15D14933FD23}"/>
                </a:ext>
              </a:extLst>
            </p:cNvPr>
            <p:cNvSpPr/>
            <p:nvPr/>
          </p:nvSpPr>
          <p:spPr>
            <a:xfrm>
              <a:off x="8121335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F230077-ECCA-4F87-B5D1-EB8A3BC0D6E4}"/>
                </a:ext>
              </a:extLst>
            </p:cNvPr>
            <p:cNvSpPr/>
            <p:nvPr/>
          </p:nvSpPr>
          <p:spPr>
            <a:xfrm>
              <a:off x="7698040" y="5647548"/>
              <a:ext cx="721425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F3D5CB1-1048-4B0A-9ABA-CB5466B8FFD3}"/>
              </a:ext>
            </a:extLst>
          </p:cNvPr>
          <p:cNvGrpSpPr/>
          <p:nvPr/>
        </p:nvGrpSpPr>
        <p:grpSpPr>
          <a:xfrm>
            <a:off x="4956968" y="4888239"/>
            <a:ext cx="1958492" cy="1783687"/>
            <a:chOff x="8883459" y="4049179"/>
            <a:chExt cx="1958492" cy="1783687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B22AC10-669D-4685-94A7-4F053D14D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883459" y="4049179"/>
              <a:ext cx="1902599" cy="1783687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FC55C3D-B2DD-470D-AC49-061BCBE63AAC}"/>
                </a:ext>
              </a:extLst>
            </p:cNvPr>
            <p:cNvSpPr/>
            <p:nvPr/>
          </p:nvSpPr>
          <p:spPr>
            <a:xfrm>
              <a:off x="9356454" y="5474572"/>
              <a:ext cx="744545" cy="358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E409246-8805-4359-8031-0E235FEE9DC7}"/>
                </a:ext>
              </a:extLst>
            </p:cNvPr>
            <p:cNvSpPr/>
            <p:nvPr/>
          </p:nvSpPr>
          <p:spPr>
            <a:xfrm>
              <a:off x="10097406" y="4121321"/>
              <a:ext cx="744545" cy="358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57CB80-B3E2-4193-B8CF-BD5D68E9D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41</a:t>
            </a:fld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EBBF43E-B0A1-4A66-BCC7-CD74AF64B6B0}"/>
              </a:ext>
            </a:extLst>
          </p:cNvPr>
          <p:cNvCxnSpPr>
            <a:cxnSpLocks/>
          </p:cNvCxnSpPr>
          <p:nvPr/>
        </p:nvCxnSpPr>
        <p:spPr>
          <a:xfrm>
            <a:off x="621102" y="621810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3923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4" y="2285987"/>
            <a:ext cx="3381373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</a:rPr>
              <a:t>Dot product of sinusoid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Up\down conversion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Signal’s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</a:rPr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2078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6915150" y="2904581"/>
            <a:ext cx="1748560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707279" y="3634664"/>
            <a:ext cx="1949789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4EA37-2219-43C8-A7CB-138836FCA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6421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0167C6C-9055-4640-B62B-5C4C8D119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221192"/>
              </p:ext>
            </p:extLst>
          </p:nvPr>
        </p:nvGraphicFramePr>
        <p:xfrm>
          <a:off x="6880762" y="1889240"/>
          <a:ext cx="2647949" cy="9620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4276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576856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463372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  <a:gridCol w="473445">
                  <a:extLst>
                    <a:ext uri="{9D8B030D-6E8A-4147-A177-3AD203B41FA5}">
                      <a16:colId xmlns:a16="http://schemas.microsoft.com/office/drawing/2014/main" val="4096620104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TIME_VECTOR_SIZE=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AMP_B </a:t>
                      </a:r>
                      <a:r>
                        <a:rPr lang="en-US" sz="1200" b="1" u="none" strike="noStrike" dirty="0">
                          <a:effectLst/>
                        </a:rPr>
                        <a:t>\ </a:t>
                      </a:r>
                      <a:r>
                        <a:rPr lang="en-US" sz="1200" b="1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AMP_A</a:t>
                      </a:r>
                      <a:endParaRPr lang="en-US" sz="12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269050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E637C05-7638-49AE-87C1-5F394B2D5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58980"/>
              </p:ext>
            </p:extLst>
          </p:nvPr>
        </p:nvGraphicFramePr>
        <p:xfrm>
          <a:off x="6817798" y="3553189"/>
          <a:ext cx="2805259" cy="9620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8417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  <a:gridCol w="444317">
                  <a:extLst>
                    <a:ext uri="{9D8B030D-6E8A-4147-A177-3AD203B41FA5}">
                      <a16:colId xmlns:a16="http://schemas.microsoft.com/office/drawing/2014/main" val="4096620104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TIME_VECTOR_SIZE=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AMP_B </a:t>
                      </a:r>
                      <a:r>
                        <a:rPr lang="en-US" sz="1200" b="1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\ AMP_A</a:t>
                      </a:r>
                      <a:endParaRPr lang="en-US" sz="12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269050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7C40E62-D95A-4A51-9B52-B5E88D6E8636}"/>
              </a:ext>
            </a:extLst>
          </p:cNvPr>
          <p:cNvSpPr txBox="1"/>
          <p:nvPr/>
        </p:nvSpPr>
        <p:spPr>
          <a:xfrm>
            <a:off x="501706" y="5293410"/>
            <a:ext cx="5966954" cy="909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Base on table content write formula illustrating relationship between </a:t>
            </a:r>
          </a:p>
          <a:p>
            <a:r>
              <a:rPr lang="en-US" sz="1600" b="1" dirty="0"/>
              <a:t>dot product value</a:t>
            </a:r>
            <a:r>
              <a:rPr lang="en-US" sz="1600" dirty="0"/>
              <a:t> and </a:t>
            </a:r>
            <a:r>
              <a:rPr lang="en-US" sz="1600" b="1" dirty="0"/>
              <a:t>values of</a:t>
            </a:r>
            <a:r>
              <a:rPr lang="en-US" sz="1600" dirty="0"/>
              <a:t> T_VECTOR_SIZE, AMP_A and AMP_B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dot_product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(T_VECTOR_SIZE,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AMP_A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AMP_B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sz="1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EA40C6-F94A-4F3A-BCFC-D582E0FF83E9}"/>
              </a:ext>
            </a:extLst>
          </p:cNvPr>
          <p:cNvSpPr txBox="1"/>
          <p:nvPr/>
        </p:nvSpPr>
        <p:spPr>
          <a:xfrm>
            <a:off x="578434" y="1041077"/>
            <a:ext cx="11032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Examine dot product of two sinewaves of the same frequency and phase for time vectors of different size.</a:t>
            </a:r>
            <a:br>
              <a:rPr lang="en-US" sz="1600" dirty="0"/>
            </a:br>
            <a:r>
              <a:rPr lang="en-US" sz="1600" dirty="0"/>
              <a:t>Use following script  to fill below table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EE1429-898E-472A-8C92-3CAE50BCB6C5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313AE7-7589-4FAC-B28B-3CE5AD4353ED}"/>
              </a:ext>
            </a:extLst>
          </p:cNvPr>
          <p:cNvSpPr txBox="1"/>
          <p:nvPr/>
        </p:nvSpPr>
        <p:spPr>
          <a:xfrm>
            <a:off x="621101" y="282229"/>
            <a:ext cx="109469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1"/>
                </a:solidFill>
              </a:rPr>
              <a:t>dot versus amplitudes</a:t>
            </a:r>
          </a:p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FFF6FF-98CA-4D05-9DF7-F0C07F671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01" y="1820739"/>
            <a:ext cx="4944165" cy="310558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BF783-6534-46E5-A4B7-3EADF0328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1517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0167C6C-9055-4640-B62B-5C4C8D119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543063"/>
              </p:ext>
            </p:extLst>
          </p:nvPr>
        </p:nvGraphicFramePr>
        <p:xfrm>
          <a:off x="7344791" y="2926718"/>
          <a:ext cx="1694434" cy="9620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628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TIME_VECTOR_SIZE=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AMP_B </a:t>
                      </a:r>
                      <a:r>
                        <a:rPr lang="en-US" sz="1200" b="1" u="none" strike="noStrike" dirty="0">
                          <a:effectLst/>
                        </a:rPr>
                        <a:t>\ </a:t>
                      </a:r>
                      <a:r>
                        <a:rPr lang="en-US" sz="1200" b="1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AMP_A</a:t>
                      </a:r>
                      <a:endParaRPr lang="en-US" sz="12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2690508"/>
                  </a:ext>
                </a:extLst>
              </a:tr>
            </a:tbl>
          </a:graphicData>
        </a:graphic>
      </p:graphicFrame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EE1429-898E-472A-8C92-3CAE50BCB6C5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395D6AF-F65D-4911-8CC0-2E8953A1CCD3}"/>
              </a:ext>
            </a:extLst>
          </p:cNvPr>
          <p:cNvSpPr txBox="1"/>
          <p:nvPr/>
        </p:nvSpPr>
        <p:spPr>
          <a:xfrm>
            <a:off x="557598" y="932096"/>
            <a:ext cx="72609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Set amplitude of sine “A” (reference signal) at value 1.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Extend previous script with measurement of sine “B“ amplitude </a:t>
            </a:r>
            <a:r>
              <a:rPr lang="en-US" sz="1600" u="sng" dirty="0"/>
              <a:t>base on dot product</a:t>
            </a:r>
            <a:r>
              <a:rPr lang="en-US" sz="1600" dirty="0"/>
              <a:t>.</a:t>
            </a:r>
          </a:p>
          <a:p>
            <a:r>
              <a:rPr lang="en-US" sz="1600" dirty="0"/>
              <a:t>The measured value should not depend on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TIME_VECTOR_SIZE (normalization).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86ADCF-423D-4C9D-8407-E1F2FEE97CAF}"/>
              </a:ext>
            </a:extLst>
          </p:cNvPr>
          <p:cNvSpPr txBox="1"/>
          <p:nvPr/>
        </p:nvSpPr>
        <p:spPr>
          <a:xfrm>
            <a:off x="7366360" y="2407105"/>
            <a:ext cx="1498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u="sng" dirty="0">
                <a:solidFill>
                  <a:schemeClr val="tx1"/>
                </a:solidFill>
              </a:rPr>
              <a:t>Expected result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5C70E1-5F45-4974-93C6-39C8DDF17BFD}"/>
              </a:ext>
            </a:extLst>
          </p:cNvPr>
          <p:cNvSpPr txBox="1"/>
          <p:nvPr/>
        </p:nvSpPr>
        <p:spPr>
          <a:xfrm>
            <a:off x="621101" y="282229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1"/>
                </a:solidFill>
              </a:rPr>
              <a:t>dot versus amplitudes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sz="1800" b="1" dirty="0">
                <a:solidFill>
                  <a:schemeClr val="accent1"/>
                </a:solidFill>
              </a:rPr>
              <a:t>normalization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824091-9130-4FFE-90E9-870EF9B70AE6}"/>
              </a:ext>
            </a:extLst>
          </p:cNvPr>
          <p:cNvSpPr txBox="1"/>
          <p:nvPr/>
        </p:nvSpPr>
        <p:spPr>
          <a:xfrm>
            <a:off x="577971" y="5789127"/>
            <a:ext cx="4373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We will call above process normalization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48F875A0-F437-4EC6-ABAF-704625B412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219174"/>
              </p:ext>
            </p:extLst>
          </p:nvPr>
        </p:nvGraphicFramePr>
        <p:xfrm>
          <a:off x="7366359" y="4120345"/>
          <a:ext cx="1672866" cy="9620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3291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TIME_VECTOR_SIZE=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AMP_B </a:t>
                      </a:r>
                      <a:r>
                        <a:rPr lang="en-US" sz="1200" b="1" u="none" strike="noStrike" dirty="0">
                          <a:effectLst/>
                        </a:rPr>
                        <a:t>\ </a:t>
                      </a:r>
                      <a:r>
                        <a:rPr lang="en-US" sz="1200" b="1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AMP_A</a:t>
                      </a:r>
                      <a:endParaRPr lang="en-US" sz="12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2690508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6291F5-77CC-401B-93A7-E32BA4935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A14C33-FDA6-4E48-BC70-AD2F436D5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01" y="2041921"/>
            <a:ext cx="4982270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442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5" y="2285987"/>
            <a:ext cx="2336220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</a:rPr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Up\down conversion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Signal’s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</a:rPr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2554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6962775" y="2904581"/>
            <a:ext cx="1700935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829425" y="3634664"/>
            <a:ext cx="1827643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817FB-E057-41C0-A425-48CE26218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166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555C8B1-80C1-47A6-87C4-FA00C2A0E2F3}"/>
              </a:ext>
            </a:extLst>
          </p:cNvPr>
          <p:cNvSpPr txBox="1"/>
          <p:nvPr/>
        </p:nvSpPr>
        <p:spPr>
          <a:xfrm>
            <a:off x="2634578" y="1153955"/>
            <a:ext cx="7795276" cy="792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Let's assume we have signal which is the </a:t>
            </a:r>
            <a:r>
              <a:rPr lang="en-US" sz="1600" b="1" dirty="0"/>
              <a:t>sum of two sinusoids</a:t>
            </a:r>
            <a:r>
              <a:rPr lang="en-US" sz="1600" dirty="0"/>
              <a:t>. </a:t>
            </a:r>
            <a:br>
              <a:rPr lang="en-US" sz="1600" dirty="0"/>
            </a:br>
            <a:r>
              <a:rPr lang="en-US" sz="1600" dirty="0"/>
              <a:t>Will it be possible to </a:t>
            </a:r>
            <a:r>
              <a:rPr lang="en-US" sz="1600" b="1" dirty="0"/>
              <a:t>measure amplitude </a:t>
            </a:r>
            <a:r>
              <a:rPr lang="en-US" sz="1600" dirty="0"/>
              <a:t>of each sinusoid in it or maybe they will </a:t>
            </a:r>
            <a:r>
              <a:rPr lang="en-US" sz="1600" b="1" dirty="0"/>
              <a:t>interfere</a:t>
            </a:r>
            <a:r>
              <a:rPr lang="en-US" sz="1600" dirty="0"/>
              <a:t>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02CDC9-C15C-4A9A-BF79-A54B3D6FFBD4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5F08674-BE67-46EE-8ADE-31D78D1139B8}"/>
              </a:ext>
            </a:extLst>
          </p:cNvPr>
          <p:cNvSpPr txBox="1"/>
          <p:nvPr/>
        </p:nvSpPr>
        <p:spPr>
          <a:xfrm>
            <a:off x="621101" y="282229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Dot product of the same frequency sinewaves: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Interferences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577AAE-4A01-4122-8CDB-71FFFD836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738" y="2693645"/>
            <a:ext cx="7215907" cy="265849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F856E6-5E87-49A6-B2B0-631E92598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5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5ECD0FE-275E-4DAB-B87F-58B8B810EA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544261"/>
              </p:ext>
            </p:extLst>
          </p:nvPr>
        </p:nvGraphicFramePr>
        <p:xfrm>
          <a:off x="8249973" y="1556740"/>
          <a:ext cx="3616311" cy="14912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7140">
                  <a:extLst>
                    <a:ext uri="{9D8B030D-6E8A-4147-A177-3AD203B41FA5}">
                      <a16:colId xmlns:a16="http://schemas.microsoft.com/office/drawing/2014/main" val="1880096587"/>
                    </a:ext>
                  </a:extLst>
                </a:gridCol>
                <a:gridCol w="752752">
                  <a:extLst>
                    <a:ext uri="{9D8B030D-6E8A-4147-A177-3AD203B41FA5}">
                      <a16:colId xmlns:a16="http://schemas.microsoft.com/office/drawing/2014/main" val="3463903024"/>
                    </a:ext>
                  </a:extLst>
                </a:gridCol>
                <a:gridCol w="232063">
                  <a:extLst>
                    <a:ext uri="{9D8B030D-6E8A-4147-A177-3AD203B41FA5}">
                      <a16:colId xmlns:a16="http://schemas.microsoft.com/office/drawing/2014/main" val="224266348"/>
                    </a:ext>
                  </a:extLst>
                </a:gridCol>
                <a:gridCol w="919655">
                  <a:extLst>
                    <a:ext uri="{9D8B030D-6E8A-4147-A177-3AD203B41FA5}">
                      <a16:colId xmlns:a16="http://schemas.microsoft.com/office/drawing/2014/main" val="3491919067"/>
                    </a:ext>
                  </a:extLst>
                </a:gridCol>
                <a:gridCol w="934701">
                  <a:extLst>
                    <a:ext uri="{9D8B030D-6E8A-4147-A177-3AD203B41FA5}">
                      <a16:colId xmlns:a16="http://schemas.microsoft.com/office/drawing/2014/main" val="3402790914"/>
                    </a:ext>
                  </a:extLst>
                </a:gridCol>
              </a:tblGrid>
              <a:tr h="15805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INTERFER SHIFT = </a:t>
                      </a:r>
                      <a:r>
                        <a:rPr lang="en-US" sz="10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pi/4</a:t>
                      </a:r>
                      <a:endParaRPr lang="en-US" sz="10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345165"/>
                  </a:ext>
                </a:extLst>
              </a:tr>
              <a:tr h="15805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INTERFER_AMP=1</a:t>
                      </a:r>
                      <a:endParaRPr lang="en-US" sz="10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CARRIER_TX_AMP=1</a:t>
                      </a:r>
                      <a:endParaRPr lang="en-US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147717"/>
                  </a:ext>
                </a:extLst>
              </a:tr>
              <a:tr h="3556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CARRIER_TX</a:t>
                      </a:r>
                    </a:p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AMP</a:t>
                      </a:r>
                      <a:endParaRPr lang="en-US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rgbClr val="C00000"/>
                          </a:solidFill>
                          <a:effectLst/>
                        </a:rPr>
                        <a:t>CarrierRx</a:t>
                      </a:r>
                      <a:endParaRPr lang="en-US" sz="1000" u="none" strike="noStrike" dirty="0">
                        <a:solidFill>
                          <a:srgbClr val="C00000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rgbClr val="C00000"/>
                          </a:solidFill>
                          <a:effectLst/>
                        </a:rPr>
                        <a:t>Ampl</a:t>
                      </a:r>
                      <a:endParaRPr lang="en-US" sz="1000" u="none" strike="noStrike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 </a:t>
                      </a:r>
                      <a:r>
                        <a:rPr lang="en-US" sz="10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INTERFER_AMP</a:t>
                      </a:r>
                      <a:endParaRPr lang="en-US" sz="10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rgbClr val="C00000"/>
                          </a:solidFill>
                          <a:effectLst/>
                        </a:rPr>
                        <a:t>CarrierRx</a:t>
                      </a:r>
                      <a:endParaRPr lang="en-US" sz="1000" u="none" strike="noStrike" dirty="0">
                        <a:solidFill>
                          <a:srgbClr val="C00000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rgbClr val="C00000"/>
                          </a:solidFill>
                          <a:effectLst/>
                        </a:rPr>
                        <a:t>Ampl</a:t>
                      </a:r>
                      <a:endParaRPr lang="en-US" sz="1000" u="none" strike="noStrike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3371591663"/>
                  </a:ext>
                </a:extLst>
              </a:tr>
              <a:tr h="173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52081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825163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681385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556218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80256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D1DDAC9-90E8-44D4-A413-2FB931760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591146"/>
              </p:ext>
            </p:extLst>
          </p:nvPr>
        </p:nvGraphicFramePr>
        <p:xfrm>
          <a:off x="8274879" y="3272766"/>
          <a:ext cx="3616310" cy="14912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3846">
                  <a:extLst>
                    <a:ext uri="{9D8B030D-6E8A-4147-A177-3AD203B41FA5}">
                      <a16:colId xmlns:a16="http://schemas.microsoft.com/office/drawing/2014/main" val="1498822585"/>
                    </a:ext>
                  </a:extLst>
                </a:gridCol>
                <a:gridCol w="850732">
                  <a:extLst>
                    <a:ext uri="{9D8B030D-6E8A-4147-A177-3AD203B41FA5}">
                      <a16:colId xmlns:a16="http://schemas.microsoft.com/office/drawing/2014/main" val="2571559130"/>
                    </a:ext>
                  </a:extLst>
                </a:gridCol>
                <a:gridCol w="280769">
                  <a:extLst>
                    <a:ext uri="{9D8B030D-6E8A-4147-A177-3AD203B41FA5}">
                      <a16:colId xmlns:a16="http://schemas.microsoft.com/office/drawing/2014/main" val="3850851780"/>
                    </a:ext>
                  </a:extLst>
                </a:gridCol>
                <a:gridCol w="892847">
                  <a:extLst>
                    <a:ext uri="{9D8B030D-6E8A-4147-A177-3AD203B41FA5}">
                      <a16:colId xmlns:a16="http://schemas.microsoft.com/office/drawing/2014/main" val="2975279517"/>
                    </a:ext>
                  </a:extLst>
                </a:gridCol>
                <a:gridCol w="918116">
                  <a:extLst>
                    <a:ext uri="{9D8B030D-6E8A-4147-A177-3AD203B41FA5}">
                      <a16:colId xmlns:a16="http://schemas.microsoft.com/office/drawing/2014/main" val="2351236381"/>
                    </a:ext>
                  </a:extLst>
                </a:gridCol>
              </a:tblGrid>
              <a:tr h="15805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INTERFER SHIFT = </a:t>
                      </a:r>
                      <a:r>
                        <a:rPr lang="en-US" sz="10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pi/2</a:t>
                      </a:r>
                      <a:endParaRPr lang="en-US" sz="10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911379"/>
                  </a:ext>
                </a:extLst>
              </a:tr>
              <a:tr h="15805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INTERFER_AMP=1</a:t>
                      </a:r>
                      <a:endParaRPr lang="en-US" sz="10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CARRIER_TX_AMP=1</a:t>
                      </a:r>
                      <a:endParaRPr lang="en-US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27693"/>
                  </a:ext>
                </a:extLst>
              </a:tr>
              <a:tr h="3556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CARRIER_TX</a:t>
                      </a:r>
                    </a:p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AMP</a:t>
                      </a:r>
                      <a:endParaRPr lang="en-US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rgbClr val="C00000"/>
                          </a:solidFill>
                          <a:effectLst/>
                        </a:rPr>
                        <a:t>CarrierRx</a:t>
                      </a:r>
                      <a:endParaRPr lang="en-US" sz="1000" u="none" strike="noStrike" dirty="0">
                        <a:solidFill>
                          <a:srgbClr val="C00000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rgbClr val="C00000"/>
                          </a:solidFill>
                          <a:effectLst/>
                        </a:rPr>
                        <a:t>Ampl</a:t>
                      </a:r>
                      <a:endParaRPr lang="en-US" sz="1000" u="none" strike="noStrike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 </a:t>
                      </a:r>
                      <a:r>
                        <a:rPr lang="en-US" sz="10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INTERFER_AMP</a:t>
                      </a:r>
                      <a:endParaRPr lang="en-US" sz="10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rgbClr val="C00000"/>
                          </a:solidFill>
                          <a:effectLst/>
                        </a:rPr>
                        <a:t>CarrierRx</a:t>
                      </a:r>
                      <a:endParaRPr lang="en-US" sz="1000" u="none" strike="noStrike" dirty="0">
                        <a:solidFill>
                          <a:srgbClr val="C00000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rgbClr val="C00000"/>
                          </a:solidFill>
                          <a:effectLst/>
                        </a:rPr>
                        <a:t>Ampl</a:t>
                      </a:r>
                      <a:endParaRPr lang="en-US" sz="1000" u="none" strike="noStrike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1783725180"/>
                  </a:ext>
                </a:extLst>
              </a:tr>
              <a:tr h="173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26450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0.50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895850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551215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1.50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1.50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983086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2.00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2.00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699826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904AF18-D040-4197-8D36-CECB3C8DA0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533263"/>
              </p:ext>
            </p:extLst>
          </p:nvPr>
        </p:nvGraphicFramePr>
        <p:xfrm>
          <a:off x="8277687" y="4988792"/>
          <a:ext cx="3610695" cy="14912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5962">
                  <a:extLst>
                    <a:ext uri="{9D8B030D-6E8A-4147-A177-3AD203B41FA5}">
                      <a16:colId xmlns:a16="http://schemas.microsoft.com/office/drawing/2014/main" val="1672959682"/>
                    </a:ext>
                  </a:extLst>
                </a:gridCol>
                <a:gridCol w="850732">
                  <a:extLst>
                    <a:ext uri="{9D8B030D-6E8A-4147-A177-3AD203B41FA5}">
                      <a16:colId xmlns:a16="http://schemas.microsoft.com/office/drawing/2014/main" val="1027469651"/>
                    </a:ext>
                  </a:extLst>
                </a:gridCol>
                <a:gridCol w="258308">
                  <a:extLst>
                    <a:ext uri="{9D8B030D-6E8A-4147-A177-3AD203B41FA5}">
                      <a16:colId xmlns:a16="http://schemas.microsoft.com/office/drawing/2014/main" val="3204036868"/>
                    </a:ext>
                  </a:extLst>
                </a:gridCol>
                <a:gridCol w="943385">
                  <a:extLst>
                    <a:ext uri="{9D8B030D-6E8A-4147-A177-3AD203B41FA5}">
                      <a16:colId xmlns:a16="http://schemas.microsoft.com/office/drawing/2014/main" val="4227585680"/>
                    </a:ext>
                  </a:extLst>
                </a:gridCol>
                <a:gridCol w="842308">
                  <a:extLst>
                    <a:ext uri="{9D8B030D-6E8A-4147-A177-3AD203B41FA5}">
                      <a16:colId xmlns:a16="http://schemas.microsoft.com/office/drawing/2014/main" val="921981222"/>
                    </a:ext>
                  </a:extLst>
                </a:gridCol>
              </a:tblGrid>
              <a:tr h="15805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INTERFER SHIFT = p</a:t>
                      </a:r>
                      <a:r>
                        <a:rPr lang="en-US" sz="10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i/2+pi/8</a:t>
                      </a:r>
                      <a:endParaRPr lang="en-US" sz="10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830768"/>
                  </a:ext>
                </a:extLst>
              </a:tr>
              <a:tr h="15805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INTERFER_AMP=1</a:t>
                      </a:r>
                      <a:endParaRPr lang="en-US" sz="10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CARRIER_TX_AMP=1</a:t>
                      </a:r>
                      <a:endParaRPr lang="en-US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964757"/>
                  </a:ext>
                </a:extLst>
              </a:tr>
              <a:tr h="3556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CARRIER_TXAMP</a:t>
                      </a:r>
                      <a:endParaRPr lang="en-US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rgbClr val="C00000"/>
                          </a:solidFill>
                          <a:effectLst/>
                        </a:rPr>
                        <a:t>CarrierRx</a:t>
                      </a:r>
                      <a:endParaRPr lang="en-US" sz="1000" u="none" strike="noStrike" dirty="0">
                        <a:solidFill>
                          <a:srgbClr val="C00000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rgbClr val="C00000"/>
                          </a:solidFill>
                          <a:effectLst/>
                        </a:rPr>
                        <a:t>Ampl</a:t>
                      </a:r>
                      <a:endParaRPr lang="en-US" sz="1000" u="none" strike="noStrike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 INTERFER_AMP</a:t>
                      </a:r>
                      <a:endParaRPr lang="en-US" sz="10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rgbClr val="C00000"/>
                          </a:solidFill>
                          <a:effectLst/>
                        </a:rPr>
                        <a:t>CarrierRx</a:t>
                      </a:r>
                      <a:endParaRPr lang="en-US" sz="1000" u="none" strike="noStrike" dirty="0">
                        <a:solidFill>
                          <a:srgbClr val="C00000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rgbClr val="C00000"/>
                          </a:solidFill>
                          <a:effectLst/>
                        </a:rPr>
                        <a:t>Ampl</a:t>
                      </a:r>
                      <a:endParaRPr lang="en-US" sz="1000" u="none" strike="noStrike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2294529424"/>
                  </a:ext>
                </a:extLst>
              </a:tr>
              <a:tr h="173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518980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0.50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0167909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173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1.50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700921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2.00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2.00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393857"/>
                  </a:ext>
                </a:extLst>
              </a:tr>
            </a:tbl>
          </a:graphicData>
        </a:graphic>
      </p:graphicFrame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E7B4A9-DD67-436B-8F3C-541D146B7566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DDF02F4-249B-4234-AE14-3C74FE23A6E2}"/>
              </a:ext>
            </a:extLst>
          </p:cNvPr>
          <p:cNvSpPr txBox="1"/>
          <p:nvPr/>
        </p:nvSpPr>
        <p:spPr>
          <a:xfrm>
            <a:off x="621101" y="282229"/>
            <a:ext cx="10370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Dot product of the same frequency sinewaves: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interferences, cont.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07C13C-5480-4AA0-A810-725476499C3F}"/>
              </a:ext>
            </a:extLst>
          </p:cNvPr>
          <p:cNvSpPr txBox="1"/>
          <p:nvPr/>
        </p:nvSpPr>
        <p:spPr>
          <a:xfrm>
            <a:off x="431390" y="864975"/>
            <a:ext cx="5808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Complete script to implement given scheme.                                                  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12C7E2-4A82-46D4-BAFC-124FA5E10E97}"/>
              </a:ext>
            </a:extLst>
          </p:cNvPr>
          <p:cNvSpPr txBox="1"/>
          <p:nvPr/>
        </p:nvSpPr>
        <p:spPr>
          <a:xfrm>
            <a:off x="8606518" y="918867"/>
            <a:ext cx="2903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Use the script to fill table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3F698B-9359-40E4-B010-A6617E236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17" y="1288199"/>
            <a:ext cx="4627284" cy="539002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B0CDA3C-6538-49B4-B9E8-B9576431F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244" y="1415666"/>
            <a:ext cx="3616311" cy="178018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668EC4-4CF4-4500-A7DF-50BAC1C69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6309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E7B4A9-DD67-436B-8F3C-541D146B7566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DDF02F4-249B-4234-AE14-3C74FE23A6E2}"/>
              </a:ext>
            </a:extLst>
          </p:cNvPr>
          <p:cNvSpPr txBox="1"/>
          <p:nvPr/>
        </p:nvSpPr>
        <p:spPr>
          <a:xfrm>
            <a:off x="440017" y="282229"/>
            <a:ext cx="11128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Dot product of the same frequency sinewaves: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interferences: </a:t>
            </a:r>
            <a:r>
              <a:rPr lang="en-US" sz="1800" b="1" u="sng" dirty="0">
                <a:solidFill>
                  <a:schemeClr val="accent1">
                    <a:lumMod val="75000"/>
                  </a:schemeClr>
                </a:solidFill>
              </a:rPr>
              <a:t>conclusion</a:t>
            </a:r>
            <a:endParaRPr lang="en-U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07C13C-5480-4AA0-A810-725476499C3F}"/>
              </a:ext>
            </a:extLst>
          </p:cNvPr>
          <p:cNvSpPr txBox="1"/>
          <p:nvPr/>
        </p:nvSpPr>
        <p:spPr>
          <a:xfrm>
            <a:off x="440015" y="882227"/>
            <a:ext cx="9911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When do two sinewaves of the same frequency not interfere?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8A5322-8C53-4F2E-A977-552698CF5B51}"/>
              </a:ext>
            </a:extLst>
          </p:cNvPr>
          <p:cNvSpPr txBox="1"/>
          <p:nvPr/>
        </p:nvSpPr>
        <p:spPr>
          <a:xfrm>
            <a:off x="440015" y="1905894"/>
            <a:ext cx="110417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Assuming above condition is satisfied, </a:t>
            </a:r>
            <a:r>
              <a:rPr lang="en-US" dirty="0"/>
              <a:t>is it possible to “transfer amplitude” of two sinewaves via one signal?</a:t>
            </a:r>
            <a:br>
              <a:rPr lang="en-US" dirty="0"/>
            </a:br>
            <a:r>
              <a:rPr lang="en-US" dirty="0"/>
              <a:t>Can we use “interferer” from previous slide as a second sinewave?</a:t>
            </a:r>
          </a:p>
          <a:p>
            <a:r>
              <a:rPr lang="en-US" sz="1800" dirty="0"/>
              <a:t>If yes, fulfill yellow boxes.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CE7C48-1A45-419C-B912-636E7DB8CE56}"/>
              </a:ext>
            </a:extLst>
          </p:cNvPr>
          <p:cNvSpPr txBox="1"/>
          <p:nvPr/>
        </p:nvSpPr>
        <p:spPr>
          <a:xfrm>
            <a:off x="440015" y="1394060"/>
            <a:ext cx="8134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highlight>
                  <a:srgbClr val="FFFF00"/>
                </a:highlight>
              </a:rPr>
              <a:t>Put answer here…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224B39-B813-4F20-9444-46E28A931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871" y="2721560"/>
            <a:ext cx="5824216" cy="349184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ABAC18-7F7A-45D5-A9B7-FE2D6C60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6635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E7B4A9-DD67-436B-8F3C-541D146B7566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DDF02F4-249B-4234-AE14-3C74FE23A6E2}"/>
              </a:ext>
            </a:extLst>
          </p:cNvPr>
          <p:cNvSpPr txBox="1"/>
          <p:nvPr/>
        </p:nvSpPr>
        <p:spPr>
          <a:xfrm>
            <a:off x="440017" y="282229"/>
            <a:ext cx="11128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Dot product of the same frequency sinewaves: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reference frequency deviation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FD8237-DAF5-4155-98B3-916AAB2E910B}"/>
              </a:ext>
            </a:extLst>
          </p:cNvPr>
          <p:cNvSpPr txBox="1"/>
          <p:nvPr/>
        </p:nvSpPr>
        <p:spPr>
          <a:xfrm>
            <a:off x="475959" y="809416"/>
            <a:ext cx="81346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Let’s back to a single sinewave case. What else can </a:t>
            </a:r>
            <a:r>
              <a:rPr lang="en-US" dirty="0"/>
              <a:t>spoil amplitude transmission?</a:t>
            </a:r>
          </a:p>
          <a:p>
            <a:r>
              <a:rPr lang="en-US" sz="1800" dirty="0"/>
              <a:t>Let’s examinate reference frequency deviation. (Complete below script)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5DDD92-F59A-4A1A-B02E-2BF9CDBDD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02" y="1623449"/>
            <a:ext cx="4846876" cy="5036143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EFA81D9-115A-482C-8228-F22F1BE39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164332"/>
              </p:ext>
            </p:extLst>
          </p:nvPr>
        </p:nvGraphicFramePr>
        <p:xfrm>
          <a:off x="7269138" y="4141520"/>
          <a:ext cx="2846412" cy="14619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7294">
                  <a:extLst>
                    <a:ext uri="{9D8B030D-6E8A-4147-A177-3AD203B41FA5}">
                      <a16:colId xmlns:a16="http://schemas.microsoft.com/office/drawing/2014/main" val="1880096587"/>
                    </a:ext>
                  </a:extLst>
                </a:gridCol>
                <a:gridCol w="786206">
                  <a:extLst>
                    <a:ext uri="{9D8B030D-6E8A-4147-A177-3AD203B41FA5}">
                      <a16:colId xmlns:a16="http://schemas.microsoft.com/office/drawing/2014/main" val="3463903024"/>
                    </a:ext>
                  </a:extLst>
                </a:gridCol>
                <a:gridCol w="752912">
                  <a:extLst>
                    <a:ext uri="{9D8B030D-6E8A-4147-A177-3AD203B41FA5}">
                      <a16:colId xmlns:a16="http://schemas.microsoft.com/office/drawing/2014/main" val="3491919067"/>
                    </a:ext>
                  </a:extLst>
                </a:gridCol>
              </a:tblGrid>
              <a:tr h="15805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TX_AMP=1.5</a:t>
                      </a:r>
                      <a:endParaRPr lang="en-US" sz="14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TX_AMP=1.5</a:t>
                      </a:r>
                      <a:endParaRPr lang="en-US" sz="12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extLst>
                  <a:ext uri="{0D108BD9-81ED-4DB2-BD59-A6C34878D82A}">
                    <a16:rowId xmlns:a16="http://schemas.microsoft.com/office/drawing/2014/main" val="2279147717"/>
                  </a:ext>
                </a:extLst>
              </a:tr>
              <a:tr h="3556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REF_RX_DEV</a:t>
                      </a:r>
                      <a:endParaRPr lang="en-US" sz="14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RxAmpl</a:t>
                      </a:r>
                      <a:endParaRPr lang="en-US" sz="1400" b="1" u="none" strike="noStrike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 </a:t>
                      </a:r>
                      <a:r>
                        <a:rPr lang="en-US" sz="14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Error [%]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3371591663"/>
                  </a:ext>
                </a:extLst>
              </a:tr>
              <a:tr h="173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52081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pi/16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825163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pi/8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681385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pi/4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55621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4E262F3-0B71-4CB3-B558-C2C74FCD6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150" y="1738420"/>
            <a:ext cx="5844668" cy="168105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15562C-28D2-4E9B-B12A-4D5E0BCDF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455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507904"/>
            <a:chOff x="336430" y="216715"/>
            <a:chExt cx="11427125" cy="50790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Content: </a:t>
              </a:r>
              <a:r>
                <a:rPr lang="en-US" sz="2000" b="1" dirty="0">
                  <a:solidFill>
                    <a:schemeClr val="accent1"/>
                  </a:solidFill>
                </a:rPr>
                <a:t>Sinewaves orthogonality </a:t>
              </a:r>
              <a:endPara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5198054" y="2285987"/>
            <a:ext cx="3381373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531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FFT - </a:t>
            </a:r>
            <a:r>
              <a:rPr lang="en-US" sz="1600" dirty="0" err="1"/>
              <a:t>iFFT</a:t>
            </a:r>
            <a:endParaRPr lang="en-US" sz="1600" dirty="0"/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Up\down conversion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51599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u="sng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7393080" y="2539745"/>
            <a:ext cx="12639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23348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Signal's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7393080" y="2904581"/>
            <a:ext cx="2840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7677150" y="2900999"/>
            <a:ext cx="986560" cy="1203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431758" y="3680008"/>
            <a:ext cx="1225310" cy="1805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4CDDE-D275-4E14-9D23-AC059037C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086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31F1E613-1060-4CE1-8F90-E65294BC2825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1F9DC3A5-5C50-4AD3-840F-7CCE9D8C0429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621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700" dirty="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FFT - </a:t>
              </a:r>
              <a:r>
                <a:rPr lang="en-US" sz="1700" dirty="0" err="1"/>
                <a:t>iFFT</a:t>
              </a:r>
              <a:endParaRPr lang="en-US" sz="1700" dirty="0"/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Up\down conversion</a:t>
              </a: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021B411A-AE6B-46BF-B0AC-F84CFF4BD6AA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6205F85B-35FE-4C20-B069-80FED3F41782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408E71AD-07C9-40B0-82BD-7D40FB360BCA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FF0000"/>
                      </a:solidFill>
                    </a:rPr>
                    <a:t>Single</a:t>
                  </a:r>
                  <a:r>
                    <a:rPr lang="en-US" sz="1400" dirty="0">
                      <a:solidFill>
                        <a:srgbClr val="FF0000"/>
                      </a:solidFill>
                    </a:rPr>
                    <a:t> sinewave</a:t>
                  </a:r>
                </a:p>
              </p:txBody>
            </p:sp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D132E2BC-6AA6-4B0F-A362-B77A0821C6A4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FF0000"/>
                      </a:solidFill>
                    </a:rPr>
                    <a:t>Mod</a:t>
                  </a:r>
                  <a:r>
                    <a:rPr lang="en-US" sz="1400" dirty="0">
                      <a:solidFill>
                        <a:srgbClr val="FF0000"/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 dirty="0">
                      <a:solidFill>
                        <a:srgbClr val="FF0000"/>
                      </a:solidFill>
                    </a:rPr>
                    <a:t>odulation</a:t>
                  </a:r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FA45D3AB-F06B-4828-9421-A2E8F786F38E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/>
                    <a:t>Mapp</a:t>
                  </a:r>
                  <a:r>
                    <a:rPr lang="en-US" sz="1400" dirty="0"/>
                    <a:t>ing–</a:t>
                  </a:r>
                  <a:r>
                    <a:rPr lang="en-US" sz="1400" b="1" dirty="0" err="1"/>
                    <a:t>Dem</a:t>
                  </a:r>
                  <a:r>
                    <a:rPr lang="en-US" sz="1400" dirty="0" err="1"/>
                    <a:t>apping</a:t>
                  </a:r>
                  <a:endParaRPr lang="en-US" sz="1400" dirty="0"/>
                </a:p>
                <a:p>
                  <a:pPr algn="ctr"/>
                  <a:r>
                    <a:rPr lang="en-US" sz="1400" dirty="0"/>
                    <a:t>(Symbols)</a:t>
                  </a:r>
                  <a:endParaRPr lang="en-US" sz="1400" b="1" dirty="0"/>
                </a:p>
              </p:txBody>
            </p: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164EACF2-AA90-4EC9-B4C6-851FE8B593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6AAE7B27-3369-48A3-B021-E564CD8392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FC78A5AA-2DAB-424A-A473-658B5216219F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1DDE4190-807A-4A75-A3A2-C0E2F98BCF56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/>
                    <a:t>Two</a:t>
                  </a:r>
                  <a:r>
                    <a:rPr lang="en-US" sz="1400" dirty="0"/>
                    <a:t> sinewaves</a:t>
                  </a:r>
                </a:p>
              </p:txBody>
            </p: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3A7BC1C7-65CD-4611-A861-9EC200E92D4E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/>
                    <a:t>Mod</a:t>
                  </a:r>
                  <a:r>
                    <a:rPr lang="en-US" sz="1400" dirty="0"/>
                    <a:t>ulation-</a:t>
                  </a:r>
                  <a:r>
                    <a:rPr lang="en-US" sz="1400" b="1" dirty="0"/>
                    <a:t>Dem</a:t>
                  </a:r>
                  <a:r>
                    <a:rPr lang="en-US" sz="1400" dirty="0"/>
                    <a:t>odulation</a:t>
                  </a:r>
                </a:p>
              </p:txBody>
            </p: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C1BE7382-03C1-4A4E-9058-78E437CD74CF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/>
                    <a:t>Mapp</a:t>
                  </a:r>
                  <a:r>
                    <a:rPr lang="en-US" sz="1400" dirty="0"/>
                    <a:t>ing–</a:t>
                  </a:r>
                  <a:r>
                    <a:rPr lang="en-US" sz="1400" b="1" dirty="0" err="1"/>
                    <a:t>Dem</a:t>
                  </a:r>
                  <a:r>
                    <a:rPr lang="en-US" sz="1400" dirty="0" err="1"/>
                    <a:t>apping</a:t>
                  </a:r>
                  <a:endParaRPr lang="en-US" sz="1400" dirty="0"/>
                </a:p>
                <a:p>
                  <a:pPr algn="ctr"/>
                  <a:r>
                    <a:rPr lang="en-US" sz="1400" dirty="0"/>
                    <a:t>(Constellations)</a:t>
                  </a:r>
                  <a:endParaRPr lang="en-US" sz="1400" b="1" dirty="0"/>
                </a:p>
              </p:txBody>
            </p: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C2B17789-F3F6-47F9-A08C-18CE22763E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DA3D62AD-C557-46E9-9F30-2C35871D50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F5805D57-0A0A-41E4-80FC-91B0EE3EC1F6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Single</a:t>
                </a:r>
                <a:r>
                  <a:rPr lang="en-US" sz="1400" dirty="0">
                    <a:solidFill>
                      <a:srgbClr val="FF0000"/>
                    </a:solidFill>
                  </a:rPr>
                  <a:t> frequency</a:t>
                </a:r>
              </a:p>
            </p:txBody>
          </p: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EC2F2748-F094-40B5-8C25-FFC2C6E09564}"/>
                  </a:ext>
                </a:extLst>
              </p:cNvPr>
              <p:cNvCxnSpPr>
                <a:cxnSpLocks/>
                <a:stCxn id="173" idx="2"/>
                <a:endCxn id="181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4E7E6858-77D0-494D-B005-DBF923D172EB}"/>
                  </a:ext>
                </a:extLst>
              </p:cNvPr>
              <p:cNvCxnSpPr>
                <a:cxnSpLocks/>
                <a:stCxn id="173" idx="2"/>
                <a:endCxn id="176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B4F21E69-EF75-4A6B-9091-19BF7D1DEFB7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6595550-5F01-48B3-A7D4-3C12476CA71C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Ortho</a:t>
                </a:r>
                <a:r>
                  <a:rPr lang="en-US" sz="1400" dirty="0"/>
                  <a:t>gonality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24721F57-28B4-4856-88CA-BC326BFD20C8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Multiple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DB4E0234-D37C-4138-A4E5-090F9090459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Two</a:t>
                </a:r>
                <a:r>
                  <a:rPr lang="en-US" sz="1400" dirty="0"/>
                  <a:t> sinewaves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2E11AC3-27A5-45EF-92FC-1EAD6B00D7CD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Single</a:t>
                </a:r>
                <a:r>
                  <a:rPr lang="en-US" sz="1400" dirty="0"/>
                  <a:t> sinewave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5E388D-D76F-4CEA-9AAA-A46A41D88871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2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7B9E1F48-1084-4FE0-8DD7-C8A84CFEA96A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N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2394E34A-85D6-4212-B04C-80CAD55E6888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Single</a:t>
                </a:r>
                <a:r>
                  <a:rPr lang="en-US" sz="1400" dirty="0"/>
                  <a:t> sinewave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1C92A518-5FA1-495B-98B7-DA28CA60F86F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Two</a:t>
                </a:r>
                <a:r>
                  <a:rPr lang="en-US" sz="1400" dirty="0"/>
                  <a:t> sinewaves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1A4C34CC-C86C-440E-B681-829438DB6B8C}"/>
                  </a:ext>
                </a:extLst>
              </p:cNvPr>
              <p:cNvCxnSpPr>
                <a:cxnSpLocks/>
                <a:stCxn id="153" idx="2"/>
                <a:endCxn id="152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CA20A652-9664-47DD-ACEE-8C02E1A97979}"/>
                  </a:ext>
                </a:extLst>
              </p:cNvPr>
              <p:cNvCxnSpPr>
                <a:cxnSpLocks/>
                <a:stCxn id="153" idx="2"/>
                <a:endCxn id="169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AA850B52-D42F-4113-872D-1D72033E51AE}"/>
                  </a:ext>
                </a:extLst>
              </p:cNvPr>
              <p:cNvCxnSpPr>
                <a:cxnSpLocks/>
                <a:stCxn id="169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9F3F32A6-76B2-4FF1-91B8-672BD8576DCC}"/>
                  </a:ext>
                </a:extLst>
              </p:cNvPr>
              <p:cNvCxnSpPr>
                <a:cxnSpLocks/>
                <a:stCxn id="156" idx="2"/>
                <a:endCxn id="155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61DF787F-7A68-48BA-BA1D-F41AF8EE8C89}"/>
                  </a:ext>
                </a:extLst>
              </p:cNvPr>
              <p:cNvCxnSpPr>
                <a:cxnSpLocks/>
                <a:stCxn id="157" idx="2"/>
                <a:endCxn id="158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A56E5F47-962C-4E18-928A-8BEDC268A5B0}"/>
                  </a:ext>
                </a:extLst>
              </p:cNvPr>
              <p:cNvCxnSpPr>
                <a:cxnSpLocks/>
                <a:stCxn id="156" idx="2"/>
                <a:endCxn id="154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9DCF6C9D-1CAE-4AD6-A763-B09B46E90B41}"/>
                  </a:ext>
                </a:extLst>
              </p:cNvPr>
              <p:cNvCxnSpPr>
                <a:cxnSpLocks/>
                <a:stCxn id="157" idx="2"/>
                <a:endCxn id="159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B8F0698-0E93-4E5A-9E17-35861DD7A9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Mod</a:t>
                </a:r>
                <a:r>
                  <a:rPr lang="en-US" sz="1400" dirty="0"/>
                  <a:t>ulation-</a:t>
                </a:r>
                <a:r>
                  <a:rPr lang="en-US" sz="1400" b="1" dirty="0"/>
                  <a:t>Dem</a:t>
                </a:r>
                <a:r>
                  <a:rPr lang="en-US" sz="1400" dirty="0"/>
                  <a:t>odulation</a:t>
                </a:r>
              </a:p>
            </p:txBody>
          </p: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4470BE93-AB44-4FE5-9EC2-B9D50F949CB3}"/>
                  </a:ext>
                </a:extLst>
              </p:cNvPr>
              <p:cNvCxnSpPr>
                <a:cxnSpLocks/>
                <a:stCxn id="169" idx="2"/>
                <a:endCxn id="156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E7F64-FB38-4FEF-AA69-455C9208C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262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sinewave: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B48E58F-9058-4FBE-8CC9-FA387AA57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857" y="3876871"/>
            <a:ext cx="4195487" cy="268782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D7DD9A1-DA60-4E90-80B7-9FADB2E68894}"/>
              </a:ext>
            </a:extLst>
          </p:cNvPr>
          <p:cNvGrpSpPr/>
          <p:nvPr/>
        </p:nvGrpSpPr>
        <p:grpSpPr>
          <a:xfrm>
            <a:off x="7343691" y="3648397"/>
            <a:ext cx="3362643" cy="2687825"/>
            <a:chOff x="6512938" y="1574603"/>
            <a:chExt cx="3867510" cy="277310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16CB462-33C5-4C22-8CAD-C89B99CC3D4F}"/>
                </a:ext>
              </a:extLst>
            </p:cNvPr>
            <p:cNvCxnSpPr/>
            <p:nvPr/>
          </p:nvCxnSpPr>
          <p:spPr>
            <a:xfrm>
              <a:off x="6512938" y="1587256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C6C2992-C39D-43AD-BA8D-4E6CCD8945EC}"/>
                </a:ext>
              </a:extLst>
            </p:cNvPr>
            <p:cNvCxnSpPr/>
            <p:nvPr/>
          </p:nvCxnSpPr>
          <p:spPr>
            <a:xfrm>
              <a:off x="8054191" y="1587259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189DDBE-A54F-49DA-BFF3-363281069295}"/>
                </a:ext>
              </a:extLst>
            </p:cNvPr>
            <p:cNvCxnSpPr/>
            <p:nvPr/>
          </p:nvCxnSpPr>
          <p:spPr>
            <a:xfrm>
              <a:off x="8839195" y="1587258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41B8BE-1F8C-4D64-B88D-A23F2E61F6D5}"/>
                </a:ext>
              </a:extLst>
            </p:cNvPr>
            <p:cNvCxnSpPr/>
            <p:nvPr/>
          </p:nvCxnSpPr>
          <p:spPr>
            <a:xfrm>
              <a:off x="9606946" y="1587257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3A594E7-47FC-416C-AEE9-DF16518D24D7}"/>
                </a:ext>
              </a:extLst>
            </p:cNvPr>
            <p:cNvCxnSpPr/>
            <p:nvPr/>
          </p:nvCxnSpPr>
          <p:spPr>
            <a:xfrm>
              <a:off x="7286441" y="1587256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B8FFAC4-4E66-4FD4-96BA-37A2124DC8A5}"/>
                </a:ext>
              </a:extLst>
            </p:cNvPr>
            <p:cNvCxnSpPr/>
            <p:nvPr/>
          </p:nvCxnSpPr>
          <p:spPr>
            <a:xfrm>
              <a:off x="10380448" y="1574603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23FA8FC-EBF2-4B4D-BE7E-3723AC360C2B}"/>
              </a:ext>
            </a:extLst>
          </p:cNvPr>
          <p:cNvSpPr txBox="1"/>
          <p:nvPr/>
        </p:nvSpPr>
        <p:spPr>
          <a:xfrm>
            <a:off x="7353193" y="3683564"/>
            <a:ext cx="64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AAD589-728C-4C73-8406-C1B5A5AC6ABB}"/>
              </a:ext>
            </a:extLst>
          </p:cNvPr>
          <p:cNvSpPr txBox="1"/>
          <p:nvPr/>
        </p:nvSpPr>
        <p:spPr>
          <a:xfrm>
            <a:off x="8017938" y="3682748"/>
            <a:ext cx="64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962ABF-90F4-403B-A400-E7CDC450584C}"/>
              </a:ext>
            </a:extLst>
          </p:cNvPr>
          <p:cNvSpPr txBox="1"/>
          <p:nvPr/>
        </p:nvSpPr>
        <p:spPr>
          <a:xfrm>
            <a:off x="8703465" y="3682748"/>
            <a:ext cx="64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0.5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63FCBF-C481-4C03-B288-416B5C483888}"/>
              </a:ext>
            </a:extLst>
          </p:cNvPr>
          <p:cNvSpPr txBox="1"/>
          <p:nvPr/>
        </p:nvSpPr>
        <p:spPr>
          <a:xfrm>
            <a:off x="9375530" y="3686896"/>
            <a:ext cx="64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-1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9B510E-0D5E-42D3-9423-77567B52C289}"/>
              </a:ext>
            </a:extLst>
          </p:cNvPr>
          <p:cNvSpPr txBox="1"/>
          <p:nvPr/>
        </p:nvSpPr>
        <p:spPr>
          <a:xfrm>
            <a:off x="10046109" y="3677031"/>
            <a:ext cx="64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-2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715589" y="1001130"/>
            <a:ext cx="578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Complete script to obtain modulated sinus as below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6F31A6-7172-4453-ADFE-6147977CE86D}"/>
              </a:ext>
            </a:extLst>
          </p:cNvPr>
          <p:cNvSpPr txBox="1"/>
          <p:nvPr/>
        </p:nvSpPr>
        <p:spPr>
          <a:xfrm>
            <a:off x="8621139" y="3328517"/>
            <a:ext cx="648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Tx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A238F57-338A-42DB-9EB7-6161CB6AC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739" y="1314967"/>
            <a:ext cx="2232580" cy="15195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63BD52-8BF7-4CCE-B18D-840B2863F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67" y="1533260"/>
            <a:ext cx="4934639" cy="379147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06C4E-19C1-4069-9DD7-2C875FEFE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272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sinewave: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sinewave periods separation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715589" y="837788"/>
            <a:ext cx="57887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Below script: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loads  and plots signal saved by previous script,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Split signal to single periods,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plots periods individually.</a:t>
            </a:r>
          </a:p>
          <a:p>
            <a:endParaRPr lang="en-US" sz="1600" dirty="0"/>
          </a:p>
          <a:p>
            <a:r>
              <a:rPr lang="en-US" sz="1600" dirty="0"/>
              <a:t>Complete the script to plot each time slot separately.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466831-B20A-4F32-A134-DFA46837513B}"/>
              </a:ext>
            </a:extLst>
          </p:cNvPr>
          <p:cNvGrpSpPr/>
          <p:nvPr/>
        </p:nvGrpSpPr>
        <p:grpSpPr>
          <a:xfrm>
            <a:off x="7176547" y="1128625"/>
            <a:ext cx="2266506" cy="5198657"/>
            <a:chOff x="9497049" y="1145877"/>
            <a:chExt cx="2266506" cy="519865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1E0BF79-A540-42C4-B42D-0E69892B601F}"/>
                </a:ext>
              </a:extLst>
            </p:cNvPr>
            <p:cNvGrpSpPr/>
            <p:nvPr/>
          </p:nvGrpSpPr>
          <p:grpSpPr>
            <a:xfrm>
              <a:off x="9497049" y="1145877"/>
              <a:ext cx="2266506" cy="5198657"/>
              <a:chOff x="7904037" y="1201422"/>
              <a:chExt cx="2266506" cy="5198657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2FA13EA-C96E-4130-8D9D-26667B4665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04037" y="1201422"/>
                <a:ext cx="2266506" cy="3154976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18C6181D-BAEA-4A35-BBBC-C1CAEBB83B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04037" y="4915548"/>
                <a:ext cx="2266506" cy="1484531"/>
              </a:xfrm>
              <a:prstGeom prst="rect">
                <a:avLst/>
              </a:prstGeom>
            </p:spPr>
          </p:pic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1EBE1196-5376-4EFE-929D-A910E15D4E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0868" y="4468484"/>
                <a:ext cx="0" cy="327804"/>
              </a:xfrm>
              <a:prstGeom prst="line">
                <a:avLst/>
              </a:prstGeom>
              <a:ln w="571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2AFF20-1980-4733-9FCD-5E0AC17D24E5}"/>
                </a:ext>
              </a:extLst>
            </p:cNvPr>
            <p:cNvSpPr txBox="1"/>
            <p:nvPr/>
          </p:nvSpPr>
          <p:spPr>
            <a:xfrm>
              <a:off x="10834774" y="2843791"/>
              <a:ext cx="859625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/>
                <a:t>Period 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DA14CD-23C6-43AF-BAF7-25533B1498B2}"/>
                </a:ext>
              </a:extLst>
            </p:cNvPr>
            <p:cNvSpPr txBox="1"/>
            <p:nvPr/>
          </p:nvSpPr>
          <p:spPr>
            <a:xfrm>
              <a:off x="10834774" y="5919540"/>
              <a:ext cx="898301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/>
                <a:t>Period 4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BF98E15-83F6-4AFD-AC35-A57B2940B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080" y="2573908"/>
            <a:ext cx="5515745" cy="375337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F5CDB2-BFF7-4766-9E25-AB7BD58FD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008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AD4E97EF-AC51-4FAC-A6DB-732FC6040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24" y="1656377"/>
            <a:ext cx="5563376" cy="49917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80F055-FCB7-431E-B5F1-8B6E83679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952" y="4811192"/>
            <a:ext cx="2631343" cy="18570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9DFBEF-92C4-4F10-B258-A46622C34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952" y="2624236"/>
            <a:ext cx="2622717" cy="18224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sinewave: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and normalization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701100" y="724619"/>
            <a:ext cx="5788728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The previous script has been extended with amplitude decoding.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Complete the script to print amplitudes.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EBE1196-5376-4EFE-929D-A910E15D4E50}"/>
              </a:ext>
            </a:extLst>
          </p:cNvPr>
          <p:cNvCxnSpPr>
            <a:cxnSpLocks/>
          </p:cNvCxnSpPr>
          <p:nvPr/>
        </p:nvCxnSpPr>
        <p:spPr>
          <a:xfrm>
            <a:off x="9696087" y="4514982"/>
            <a:ext cx="0" cy="327804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C539779-D54A-4A47-9D56-87074D60F7F1}"/>
              </a:ext>
            </a:extLst>
          </p:cNvPr>
          <p:cNvSpPr txBox="1"/>
          <p:nvPr/>
        </p:nvSpPr>
        <p:spPr>
          <a:xfrm>
            <a:off x="9859992" y="2694554"/>
            <a:ext cx="831155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Period 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25D9BB-16DF-4926-93BF-0C3AB1EFEE44}"/>
              </a:ext>
            </a:extLst>
          </p:cNvPr>
          <p:cNvSpPr txBox="1"/>
          <p:nvPr/>
        </p:nvSpPr>
        <p:spPr>
          <a:xfrm>
            <a:off x="9920378" y="6041173"/>
            <a:ext cx="786010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Period 4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43BA3C4-E8BC-4D50-AB66-FDB198C72AA8}"/>
              </a:ext>
            </a:extLst>
          </p:cNvPr>
          <p:cNvGrpSpPr/>
          <p:nvPr/>
        </p:nvGrpSpPr>
        <p:grpSpPr>
          <a:xfrm>
            <a:off x="5711822" y="1120384"/>
            <a:ext cx="5069978" cy="1276149"/>
            <a:chOff x="6755615" y="1120384"/>
            <a:chExt cx="5069978" cy="127614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42072FA-1C5C-4D93-A18B-0183F2D42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55615" y="1180768"/>
              <a:ext cx="5007940" cy="121576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C1EE55A-135B-456D-9540-D941B97C1F52}"/>
                </a:ext>
              </a:extLst>
            </p:cNvPr>
            <p:cNvSpPr/>
            <p:nvPr/>
          </p:nvSpPr>
          <p:spPr>
            <a:xfrm>
              <a:off x="9319990" y="1120384"/>
              <a:ext cx="2505603" cy="121576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85E065-5915-4053-B06C-D6D0B7F3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421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sinewave: Demodulation: Dot product and normalization,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715588" y="837788"/>
            <a:ext cx="8480169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Previous script has been modified to print amplitudes in a form of single vector (list).</a:t>
            </a:r>
            <a:br>
              <a:rPr lang="en-US" sz="1600" dirty="0"/>
            </a:br>
            <a:r>
              <a:rPr lang="en-US" sz="1600" dirty="0"/>
              <a:t>Complete it to get result as shown below.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16E1417-45CE-47A5-9FC9-1E7B8D1FCABE}"/>
              </a:ext>
            </a:extLst>
          </p:cNvPr>
          <p:cNvGrpSpPr/>
          <p:nvPr/>
        </p:nvGrpSpPr>
        <p:grpSpPr>
          <a:xfrm>
            <a:off x="2751423" y="3956947"/>
            <a:ext cx="7919733" cy="2496005"/>
            <a:chOff x="1802237" y="1422563"/>
            <a:chExt cx="8773749" cy="276515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EF5B494-BFE7-4BFD-9684-68E0678387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1546"/>
            <a:stretch/>
          </p:blipFill>
          <p:spPr>
            <a:xfrm>
              <a:off x="1802237" y="3972692"/>
              <a:ext cx="8773749" cy="21503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FB2048F-5B71-488C-9B58-5D21BB5758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8111" b="8607"/>
            <a:stretch/>
          </p:blipFill>
          <p:spPr>
            <a:xfrm>
              <a:off x="6900730" y="1422563"/>
              <a:ext cx="3675256" cy="2324591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4135581-8FAC-4844-8546-F188CDDB09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2"/>
          <a:stretch/>
        </p:blipFill>
        <p:spPr>
          <a:xfrm>
            <a:off x="788498" y="1786193"/>
            <a:ext cx="5569358" cy="42106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D50519-9AD8-437E-907D-D3504A61C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251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sinewave: Demodulation: Dot product and normalization,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715588" y="945871"/>
            <a:ext cx="8480169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Use previous script to decode signal from “</a:t>
            </a:r>
            <a:r>
              <a:rPr lang="en-US" sz="1600" dirty="0" err="1"/>
              <a:t>TxSignal_Exercise.npy</a:t>
            </a:r>
            <a:r>
              <a:rPr lang="en-US" sz="1600" dirty="0"/>
              <a:t>” file.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Result should look as follow.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A0DA1E-CFB9-4FEB-9E31-C851974BA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88" y="1903469"/>
            <a:ext cx="8811855" cy="261974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FD29B8-4547-481E-BE1E-779399E8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8027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621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700" dirty="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FFT - </a:t>
              </a:r>
              <a:r>
                <a:rPr lang="en-US" sz="1700" dirty="0" err="1"/>
                <a:t>iFFT</a:t>
              </a:r>
              <a:endParaRPr lang="en-US" sz="1700" dirty="0"/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Up\down conversion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FF0000"/>
                      </a:solidFill>
                    </a:rPr>
                    <a:t>Single</a:t>
                  </a:r>
                  <a:r>
                    <a:rPr lang="en-US" sz="1400" dirty="0">
                      <a:solidFill>
                        <a:srgbClr val="FF0000"/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FF0000"/>
                      </a:solidFill>
                    </a:rPr>
                    <a:t>Mod</a:t>
                  </a:r>
                  <a:r>
                    <a:rPr lang="en-US" sz="1400" dirty="0">
                      <a:solidFill>
                        <a:srgbClr val="FF0000"/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 dirty="0">
                      <a:solidFill>
                        <a:srgbClr val="FF0000"/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FF0000"/>
                      </a:solidFill>
                    </a:rPr>
                    <a:t>Mapp</a:t>
                  </a:r>
                  <a:r>
                    <a:rPr lang="en-US" sz="1400" dirty="0">
                      <a:solidFill>
                        <a:srgbClr val="FF0000"/>
                      </a:solidFill>
                    </a:rPr>
                    <a:t>ing–</a:t>
                  </a:r>
                  <a:r>
                    <a:rPr lang="en-US" sz="1400" b="1" dirty="0" err="1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 dirty="0" err="1">
                      <a:solidFill>
                        <a:srgbClr val="FF0000"/>
                      </a:solidFill>
                    </a:rPr>
                    <a:t>apping</a:t>
                  </a:r>
                  <a:endParaRPr lang="en-US" sz="1400" dirty="0">
                    <a:solidFill>
                      <a:srgbClr val="FF0000"/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rgbClr val="FF0000"/>
                      </a:solidFill>
                    </a:rPr>
                    <a:t>(Symbols)</a:t>
                  </a:r>
                  <a:endParaRPr lang="en-US" sz="1400" b="1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/>
                    <a:t>Two</a:t>
                  </a:r>
                  <a:r>
                    <a:rPr lang="en-US" sz="1400" dirty="0"/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/>
                    <a:t>Mod</a:t>
                  </a:r>
                  <a:r>
                    <a:rPr lang="en-US" sz="1400" dirty="0"/>
                    <a:t>ulation-</a:t>
                  </a:r>
                  <a:r>
                    <a:rPr lang="en-US" sz="1400" b="1" dirty="0"/>
                    <a:t>Dem</a:t>
                  </a:r>
                  <a:r>
                    <a:rPr lang="en-US" sz="1400" dirty="0"/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/>
                    <a:t>Mapp</a:t>
                  </a:r>
                  <a:r>
                    <a:rPr lang="en-US" sz="1400" dirty="0"/>
                    <a:t>ing–</a:t>
                  </a:r>
                  <a:r>
                    <a:rPr lang="en-US" sz="1400" b="1" dirty="0" err="1"/>
                    <a:t>Dem</a:t>
                  </a:r>
                  <a:r>
                    <a:rPr lang="en-US" sz="1400" dirty="0" err="1"/>
                    <a:t>apping</a:t>
                  </a:r>
                  <a:endParaRPr lang="en-US" sz="1400" dirty="0"/>
                </a:p>
                <a:p>
                  <a:pPr algn="ctr"/>
                  <a:r>
                    <a:rPr lang="en-US" sz="1400" dirty="0"/>
                    <a:t>(Constellations)</a:t>
                  </a:r>
                  <a:endParaRPr lang="en-US" sz="1400" b="1" dirty="0"/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Single</a:t>
                </a:r>
                <a:r>
                  <a:rPr lang="en-US" sz="1400" dirty="0">
                    <a:solidFill>
                      <a:srgbClr val="FF0000"/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Ortho</a:t>
                </a:r>
                <a:r>
                  <a:rPr lang="en-US" sz="1400" dirty="0"/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Multiple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Two</a:t>
                </a:r>
                <a:r>
                  <a:rPr lang="en-US" sz="1400" dirty="0"/>
                  <a:t> sinewaves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Single</a:t>
                </a:r>
                <a:r>
                  <a:rPr lang="en-US" sz="1400" dirty="0"/>
                  <a:t> sinewave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2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N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Single</a:t>
                </a:r>
                <a:r>
                  <a:rPr lang="en-US" sz="1400" dirty="0"/>
                  <a:t> sinewave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Two</a:t>
                </a:r>
                <a:r>
                  <a:rPr lang="en-US" sz="1400" dirty="0"/>
                  <a:t> sinewaves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Mod</a:t>
                </a:r>
                <a:r>
                  <a:rPr lang="en-US" sz="1400" dirty="0"/>
                  <a:t>ulation-</a:t>
                </a:r>
                <a:r>
                  <a:rPr lang="en-US" sz="1400" b="1" dirty="0"/>
                  <a:t>Dem</a:t>
                </a:r>
                <a:r>
                  <a:rPr lang="en-US" sz="1400" dirty="0"/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4B71E-20D4-49C9-930C-0370A2D5D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056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Mapping–</a:t>
            </a:r>
            <a:r>
              <a:rPr lang="en-US" sz="20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Demapping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Preparations : Files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961075"/>
            <a:ext cx="11335110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/>
              <a:t>Copy</a:t>
            </a:r>
            <a:r>
              <a:rPr lang="en-US" sz="1600" dirty="0"/>
              <a:t> following scripts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2_OrthogonalSinewavesAmplitudeModulation\1_SingleFrequency\1_SingleSineWave\1_Modulation.py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2_OrthogonalSinewavesAmplitudeModulation\1_SingleFrequency\1_SingleSineWave\Step3_AmplitudeDecodingVector.py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to directory: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2_OrthogonalSinewavesAmplitudeModulation\1_SingleFrequency\1_SingleSineWave\3_MapingDemaping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/>
              <a:t>Rename: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- 1_Modulation.py -&gt; 1_Modulate.py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Step3_AmplitudeDecodingVector.py -&gt; 2_Demodulte.py</a:t>
            </a:r>
          </a:p>
          <a:p>
            <a:pPr marL="285750" indent="-285750">
              <a:buFontTx/>
              <a:buChar char="-"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endParaRPr lang="en-US" sz="1600" dirty="0"/>
          </a:p>
          <a:p>
            <a:r>
              <a:rPr lang="en-US" sz="1600" dirty="0"/>
              <a:t>Recall the functionalities above scripts.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r>
              <a:rPr lang="en-US" sz="1600" dirty="0"/>
              <a:t>Run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1_Modulate.py </a:t>
            </a:r>
            <a:r>
              <a:rPr lang="en-US" sz="1600" dirty="0"/>
              <a:t>and than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2_Demodulte.py</a:t>
            </a:r>
            <a:r>
              <a:rPr lang="en-US" sz="1600" dirty="0"/>
              <a:t>.</a:t>
            </a:r>
          </a:p>
          <a:p>
            <a:r>
              <a:rPr lang="en-US" sz="1600" dirty="0"/>
              <a:t>Check whether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2_Demodulte.py </a:t>
            </a:r>
            <a:r>
              <a:rPr lang="en-US" sz="1600" dirty="0"/>
              <a:t>prints AMPL_VECTOR from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1_Modulate.py</a:t>
            </a:r>
            <a:endParaRPr lang="en-US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603EBC-D93D-4224-83F9-3F85EF1DF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786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preparations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mod-</a:t>
            </a:r>
            <a:r>
              <a:rPr lang="en-US" sz="20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demod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scripts merging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752215"/>
            <a:ext cx="8668054" cy="791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Merge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Modulate_1.py </a:t>
            </a:r>
            <a:r>
              <a:rPr lang="en-US" sz="1600" dirty="0"/>
              <a:t>and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Demodulate_2.py </a:t>
            </a:r>
            <a:r>
              <a:rPr lang="en-US" sz="1600" dirty="0"/>
              <a:t>in single script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3_ModDemod.py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u="sng" dirty="0">
                <a:solidFill>
                  <a:srgbClr val="202124"/>
                </a:solidFill>
                <a:latin typeface="inherit"/>
              </a:rPr>
              <a:t>R</a:t>
            </a:r>
            <a:r>
              <a:rPr kumimoji="0" lang="en-US" altLang="en-US" sz="1600" b="0" i="0" u="sng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emove ALL redundant code</a:t>
            </a:r>
            <a:endParaRPr kumimoji="0" lang="en-US" altLang="en-US" sz="12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968A92-4414-4904-9D71-2CBDE6A7B9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5"/>
          <a:stretch/>
        </p:blipFill>
        <p:spPr>
          <a:xfrm>
            <a:off x="541643" y="1781770"/>
            <a:ext cx="4888056" cy="47441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A4C196-8237-4341-822F-84AEC7746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984" y="1781770"/>
            <a:ext cx="4153480" cy="2524477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0B083CDE-68AC-4791-AADE-13CF51600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511C4B-E676-4D24-B003-7F2549184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70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preparations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code refactoring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583720" y="946257"/>
            <a:ext cx="820402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Copy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ModDemod.py </a:t>
            </a:r>
            <a:r>
              <a:rPr lang="en-US" sz="1600" dirty="0">
                <a:cs typeface="Courier New" panose="02070309020205020404" pitchFamily="49" charset="0"/>
              </a:rPr>
              <a:t>to </a:t>
            </a:r>
            <a:r>
              <a:rPr lang="en-US" sz="1600" b="1" dirty="0">
                <a:cs typeface="Courier New" panose="02070309020205020404" pitchFamily="49" charset="0"/>
              </a:rPr>
              <a:t>4_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ModDemod_BySingleNumber.py</a:t>
            </a:r>
          </a:p>
          <a:p>
            <a:endParaRPr lang="en-US" sz="1600" dirty="0"/>
          </a:p>
          <a:p>
            <a:r>
              <a:rPr lang="en-US" sz="1600" dirty="0"/>
              <a:t>At present version, the script  first modulates all five numbers and after that demodulates them.</a:t>
            </a:r>
          </a:p>
          <a:p>
            <a:endParaRPr lang="en-US" sz="1600" dirty="0"/>
          </a:p>
          <a:p>
            <a:r>
              <a:rPr lang="en-US" sz="1600" dirty="0"/>
              <a:t>Modify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4_ModDemod_BySingleNumber.py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/>
              <a:t>to modulate and demodulate </a:t>
            </a:r>
          </a:p>
          <a:p>
            <a:r>
              <a:rPr lang="en-US" sz="1600" dirty="0"/>
              <a:t>per single number (reduce loops to one)</a:t>
            </a:r>
          </a:p>
          <a:p>
            <a:endParaRPr lang="en-US" sz="1600" dirty="0"/>
          </a:p>
          <a:p>
            <a:r>
              <a:rPr lang="en-US" sz="1600" dirty="0">
                <a:cs typeface="Courier New" panose="02070309020205020404" pitchFamily="49" charset="0"/>
              </a:rPr>
              <a:t>Add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perfect channel </a:t>
            </a:r>
            <a:r>
              <a:rPr lang="en-US" sz="1600" dirty="0">
                <a:cs typeface="Courier New" panose="02070309020205020404" pitchFamily="49" charset="0"/>
              </a:rPr>
              <a:t>between modulation and demodulation.</a:t>
            </a:r>
          </a:p>
          <a:p>
            <a:endParaRPr lang="en-US" sz="1600" dirty="0">
              <a:cs typeface="Courier New" panose="02070309020205020404" pitchFamily="49" charset="0"/>
            </a:endParaRPr>
          </a:p>
          <a:p>
            <a:r>
              <a:rPr lang="en-US" sz="1600" dirty="0">
                <a:cs typeface="Courier New" panose="02070309020205020404" pitchFamily="49" charset="0"/>
              </a:rPr>
              <a:t>Decrease transmitted numbers to 4</a:t>
            </a:r>
          </a:p>
          <a:p>
            <a:endParaRPr lang="en-US" sz="1600" dirty="0">
              <a:cs typeface="Courier New" panose="02070309020205020404" pitchFamily="49" charset="0"/>
            </a:endParaRPr>
          </a:p>
          <a:p>
            <a:r>
              <a:rPr lang="en-US" sz="1600" dirty="0">
                <a:cs typeface="Courier New" panose="02070309020205020404" pitchFamily="49" charset="0"/>
              </a:rPr>
              <a:t>Plot sinewave corresponding to the last number only (</a:t>
            </a:r>
            <a:r>
              <a:rPr lang="en-US" sz="1400" dirty="0" err="1">
                <a:cs typeface="Courier New" panose="02070309020205020404" pitchFamily="49" charset="0"/>
              </a:rPr>
              <a:t>plt.plot</a:t>
            </a:r>
            <a:r>
              <a:rPr lang="en-US" sz="1400" dirty="0">
                <a:cs typeface="Courier New" panose="02070309020205020404" pitchFamily="49" charset="0"/>
              </a:rPr>
              <a:t>(Rx) </a:t>
            </a:r>
            <a:r>
              <a:rPr lang="en-US" sz="1600" dirty="0">
                <a:cs typeface="Courier New" panose="02070309020205020404" pitchFamily="49" charset="0"/>
              </a:rPr>
              <a:t>after loop)</a:t>
            </a:r>
          </a:p>
          <a:p>
            <a:endParaRPr lang="en-US" sz="1600" dirty="0">
              <a:cs typeface="Courier New" panose="02070309020205020404" pitchFamily="49" charset="0"/>
            </a:endParaRPr>
          </a:p>
          <a:p>
            <a:r>
              <a:rPr lang="en-US" altLang="en-US" sz="1600" u="sng" dirty="0">
                <a:solidFill>
                  <a:srgbClr val="202124"/>
                </a:solidFill>
              </a:rPr>
              <a:t>R</a:t>
            </a:r>
            <a:r>
              <a:rPr kumimoji="0" lang="en-US" altLang="en-US" sz="1600" b="0" i="0" u="sng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emove ALL redundant code</a:t>
            </a:r>
            <a:endParaRPr kumimoji="0" lang="en-US" altLang="en-US" sz="16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831EAD-D668-4FAE-ABF4-18C546C63881}"/>
              </a:ext>
            </a:extLst>
          </p:cNvPr>
          <p:cNvGrpSpPr/>
          <p:nvPr/>
        </p:nvGrpSpPr>
        <p:grpSpPr>
          <a:xfrm>
            <a:off x="8776575" y="825489"/>
            <a:ext cx="3255034" cy="4672706"/>
            <a:chOff x="428445" y="1691533"/>
            <a:chExt cx="3255034" cy="46727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1993E0-2E56-434C-9353-315D3BE5BD30}"/>
                </a:ext>
              </a:extLst>
            </p:cNvPr>
            <p:cNvSpPr txBox="1"/>
            <p:nvPr/>
          </p:nvSpPr>
          <p:spPr>
            <a:xfrm>
              <a:off x="428445" y="2079169"/>
              <a:ext cx="3255034" cy="16004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# modulation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for … all five numbers: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…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# </a:t>
              </a:r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modulation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for … all five numbers: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…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0DFB6D-847A-4426-A64D-A2536FD49320}"/>
                </a:ext>
              </a:extLst>
            </p:cNvPr>
            <p:cNvSpPr txBox="1"/>
            <p:nvPr/>
          </p:nvSpPr>
          <p:spPr>
            <a:xfrm>
              <a:off x="428445" y="4117470"/>
              <a:ext cx="3255034" cy="2246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for … all five numbers: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# modulation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… 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</a:t>
              </a:r>
              <a:r>
                <a:rPr lang="en-US" sz="1400" b="1" dirty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# perfect channel</a:t>
              </a:r>
            </a:p>
            <a:p>
              <a:r>
                <a:rPr lang="en-US" sz="1400" b="1" dirty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Rx = Tx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# </a:t>
              </a:r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modulation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…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FA4493-4EA9-4128-99B7-71DB6F27ADA4}"/>
                </a:ext>
              </a:extLst>
            </p:cNvPr>
            <p:cNvSpPr txBox="1"/>
            <p:nvPr/>
          </p:nvSpPr>
          <p:spPr>
            <a:xfrm>
              <a:off x="428445" y="1691533"/>
              <a:ext cx="21249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u="sng" dirty="0"/>
                <a:t>Before refactoring</a:t>
              </a:r>
              <a:endParaRPr lang="en-US" u="sng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02E1BC-AD0C-49C5-8678-1B3916193D57}"/>
                </a:ext>
              </a:extLst>
            </p:cNvPr>
            <p:cNvSpPr txBox="1"/>
            <p:nvPr/>
          </p:nvSpPr>
          <p:spPr>
            <a:xfrm>
              <a:off x="428445" y="3713872"/>
              <a:ext cx="21249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u="sng" dirty="0"/>
                <a:t>After refactoring</a:t>
              </a:r>
              <a:endParaRPr lang="en-US" u="sng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8F2C6E-30B8-47C1-A7E7-A9EAC327D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59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780D4D-7C4E-4536-9EC7-A8483B31FE9C}"/>
              </a:ext>
            </a:extLst>
          </p:cNvPr>
          <p:cNvCxnSpPr/>
          <p:nvPr/>
        </p:nvCxnSpPr>
        <p:spPr>
          <a:xfrm>
            <a:off x="7512424" y="1990165"/>
            <a:ext cx="0" cy="106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row: Right 6">
            <a:extLst>
              <a:ext uri="{FF2B5EF4-FFF2-40B4-BE49-F238E27FC236}">
                <a16:creationId xmlns:a16="http://schemas.microsoft.com/office/drawing/2014/main" id="{5883B63A-5A83-4B3F-AA06-F178919DBDFD}"/>
              </a:ext>
            </a:extLst>
          </p:cNvPr>
          <p:cNvSpPr/>
          <p:nvPr/>
        </p:nvSpPr>
        <p:spPr>
          <a:xfrm>
            <a:off x="7611035" y="2357718"/>
            <a:ext cx="502024" cy="3675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72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Content: </a:t>
              </a:r>
              <a:r>
                <a:rPr lang="en-US" sz="2000" b="1" dirty="0">
                  <a:solidFill>
                    <a:schemeClr val="accent1"/>
                  </a:solidFill>
                </a:rPr>
                <a:t>Orthogonal sinewaves amplitude modulation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41FFC2D-68F4-4F11-AC57-A1E4372DC23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789A8F4-3591-49FE-BA7D-543B2AE65DE7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621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700" dirty="0"/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DFT - </a:t>
              </a:r>
              <a:r>
                <a:rPr lang="en-US" sz="1700" dirty="0" err="1"/>
                <a:t>iDFT</a:t>
              </a:r>
              <a:endParaRPr lang="en-US" sz="1700" dirty="0"/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Up\down conversion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013304D-59D8-4E37-A183-FA8324DACFD7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2D890B0-B60C-4690-B31A-6FDE7034C013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AEBCA83-675C-46F5-9A8F-B804411E8D7B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/>
                    <a:t>Single</a:t>
                  </a:r>
                  <a:r>
                    <a:rPr lang="en-US" sz="1400" dirty="0"/>
                    <a:t> sinewave</a:t>
                  </a:r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3AA00126-67A8-4FFD-BE35-99AC6801C660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/>
                    <a:t>Mod</a:t>
                  </a:r>
                  <a:r>
                    <a:rPr lang="en-US" sz="1400" dirty="0"/>
                    <a:t>ulation-</a:t>
                  </a:r>
                  <a:r>
                    <a:rPr lang="en-US" sz="1400" b="1" dirty="0"/>
                    <a:t>Dem</a:t>
                  </a:r>
                  <a:r>
                    <a:rPr lang="en-US" sz="1400" dirty="0"/>
                    <a:t>odulation</a:t>
                  </a:r>
                </a:p>
              </p:txBody>
            </p:sp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A294A527-0803-469F-9F20-37C85E62CE6C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/>
                    <a:t>Mapp</a:t>
                  </a:r>
                  <a:r>
                    <a:rPr lang="en-US" sz="1400" dirty="0"/>
                    <a:t>ing–</a:t>
                  </a:r>
                  <a:r>
                    <a:rPr lang="en-US" sz="1400" b="1" dirty="0" err="1"/>
                    <a:t>Dem</a:t>
                  </a:r>
                  <a:r>
                    <a:rPr lang="en-US" sz="1400" dirty="0" err="1"/>
                    <a:t>apping</a:t>
                  </a:r>
                  <a:endParaRPr lang="en-US" sz="1400" dirty="0"/>
                </a:p>
                <a:p>
                  <a:pPr algn="ctr"/>
                  <a:r>
                    <a:rPr lang="en-US" sz="1400" dirty="0"/>
                    <a:t>(Symbols)</a:t>
                  </a:r>
                  <a:endParaRPr lang="en-US" sz="1400" b="1" dirty="0"/>
                </a:p>
              </p:txBody>
            </p: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895AE302-2141-4B09-8FDF-3FF21B862D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10A03BDD-F1E4-4FFB-88B7-1E916C4508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8DD718D4-CB8A-4C5A-B086-810746AACFE8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BACB4C2F-44DE-47F8-B50C-15963B50C03A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/>
                    <a:t>Two</a:t>
                  </a:r>
                  <a:r>
                    <a:rPr lang="en-US" sz="1400" dirty="0"/>
                    <a:t> sinewaves</a:t>
                  </a:r>
                </a:p>
              </p:txBody>
            </p:sp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B6699B60-3D3C-4BFC-BBAE-320A586289C6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/>
                    <a:t>Mod</a:t>
                  </a:r>
                  <a:r>
                    <a:rPr lang="en-US" sz="1400" dirty="0"/>
                    <a:t>ulation-</a:t>
                  </a:r>
                  <a:r>
                    <a:rPr lang="en-US" sz="1400" b="1" dirty="0"/>
                    <a:t>Dem</a:t>
                  </a:r>
                  <a:r>
                    <a:rPr lang="en-US" sz="1400" dirty="0"/>
                    <a:t>odulation</a:t>
                  </a:r>
                </a:p>
              </p:txBody>
            </p:sp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B42EE7D5-C38A-4B30-887A-ECB774FABE6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/>
                    <a:t>Mapp</a:t>
                  </a:r>
                  <a:r>
                    <a:rPr lang="en-US" sz="1400" dirty="0"/>
                    <a:t>ing–</a:t>
                  </a:r>
                  <a:r>
                    <a:rPr lang="en-US" sz="1400" b="1" dirty="0" err="1"/>
                    <a:t>Dem</a:t>
                  </a:r>
                  <a:r>
                    <a:rPr lang="en-US" sz="1400" dirty="0" err="1"/>
                    <a:t>apping</a:t>
                  </a:r>
                  <a:endParaRPr lang="en-US" sz="1400" dirty="0"/>
                </a:p>
                <a:p>
                  <a:pPr algn="ctr"/>
                  <a:r>
                    <a:rPr lang="en-US" sz="1400" dirty="0"/>
                    <a:t>(Constellations)</a:t>
                  </a:r>
                  <a:endParaRPr lang="en-US" sz="1400" b="1" dirty="0"/>
                </a:p>
              </p:txBody>
            </p: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2560CAE1-0095-4823-AF2B-3211BD8D87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B1D93DE7-3687-4FED-BB57-72E36DFE20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CBDA5D3-12F9-4EF0-B128-28610DB3E260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Single</a:t>
                </a:r>
                <a:r>
                  <a:rPr lang="en-US" sz="1400" dirty="0"/>
                  <a:t> frequency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0FE7323-24AF-4CF6-BCE1-66F75037995C}"/>
                  </a:ext>
                </a:extLst>
              </p:cNvPr>
              <p:cNvCxnSpPr>
                <a:cxnSpLocks/>
                <a:stCxn id="110" idx="2"/>
                <a:endCxn id="123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8AB1ECC4-709F-4710-B364-1EEEAA9CB2D0}"/>
                  </a:ext>
                </a:extLst>
              </p:cNvPr>
              <p:cNvCxnSpPr>
                <a:cxnSpLocks/>
                <a:stCxn id="110" idx="2"/>
                <a:endCxn id="132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F411A0-4FCB-4532-89C4-371260FB36C3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727BE49-7B65-4FD6-9F73-4D938284AAA6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Ortho</a:t>
                </a:r>
                <a:r>
                  <a:rPr lang="en-US" sz="1400" dirty="0"/>
                  <a:t>gonality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F79A2BE-2988-47F2-80FF-8F53F33D96B7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Multiple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3EF6FF1-C6A9-4527-9EF7-932220082814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Two</a:t>
                </a:r>
                <a:r>
                  <a:rPr lang="en-US" sz="1400" dirty="0"/>
                  <a:t> sinewaves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B6AD44E7-1552-4771-B6AD-47AB7AE09FAA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Single</a:t>
                </a:r>
                <a:r>
                  <a:rPr lang="en-US" sz="1400" dirty="0"/>
                  <a:t> sinewave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87D6EB3-3170-4937-97E0-E053DF384289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2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284A5E1-C41C-4071-8B1F-88513B5E902C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N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F51786E-FECA-46F9-980F-CF38A69E0F97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Single</a:t>
                </a:r>
                <a:r>
                  <a:rPr lang="en-US" sz="1400" dirty="0"/>
                  <a:t> sinewave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735EC8E-D50C-4564-B7FE-8C8A121B3CD3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Two</a:t>
                </a:r>
                <a:r>
                  <a:rPr lang="en-US" sz="1400" dirty="0"/>
                  <a:t> sinewaves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96239532-BE72-434B-B233-756430B2E24C}"/>
                  </a:ext>
                </a:extLst>
              </p:cNvPr>
              <p:cNvCxnSpPr>
                <a:cxnSpLocks/>
                <a:stCxn id="47" idx="2"/>
                <a:endCxn id="45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DF703506-A8E8-4475-B6D7-6875B3164B68}"/>
                  </a:ext>
                </a:extLst>
              </p:cNvPr>
              <p:cNvCxnSpPr>
                <a:cxnSpLocks/>
                <a:stCxn id="47" idx="2"/>
                <a:endCxn id="60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9D58C4CC-0A2C-48B4-AD5E-77C91BFEF35F}"/>
                  </a:ext>
                </a:extLst>
              </p:cNvPr>
              <p:cNvCxnSpPr>
                <a:cxnSpLocks/>
                <a:stCxn id="60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64F6579E-5496-4E33-9658-A4C8ED3D98B4}"/>
                  </a:ext>
                </a:extLst>
              </p:cNvPr>
              <p:cNvCxnSpPr>
                <a:cxnSpLocks/>
                <a:stCxn id="109" idx="2"/>
                <a:endCxn id="108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506928F7-7E5C-4D2D-A35B-428084515161}"/>
                  </a:ext>
                </a:extLst>
              </p:cNvPr>
              <p:cNvCxnSpPr>
                <a:cxnSpLocks/>
                <a:stCxn id="51" idx="2"/>
                <a:endCxn id="52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D643F422-7FFD-41FA-A117-52466F0F47A8}"/>
                  </a:ext>
                </a:extLst>
              </p:cNvPr>
              <p:cNvCxnSpPr>
                <a:cxnSpLocks/>
                <a:stCxn id="109" idx="2"/>
                <a:endCxn id="107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576F2EB9-398F-4BC8-9D83-538F7F545D8A}"/>
                  </a:ext>
                </a:extLst>
              </p:cNvPr>
              <p:cNvCxnSpPr>
                <a:cxnSpLocks/>
                <a:stCxn id="51" idx="2"/>
                <a:endCxn id="56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00E8EEB-8C3C-46FD-B2B0-BBB8A6824742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Mod</a:t>
                </a:r>
                <a:r>
                  <a:rPr lang="en-US" sz="1400" dirty="0"/>
                  <a:t>ulation-</a:t>
                </a:r>
                <a:r>
                  <a:rPr lang="en-US" sz="1400" b="1" dirty="0"/>
                  <a:t>Dem</a:t>
                </a:r>
                <a:r>
                  <a:rPr lang="en-US" sz="1400" dirty="0"/>
                  <a:t>odulation</a:t>
                </a:r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26C245D-05E6-4DED-921B-7FA3A2B99E44}"/>
                  </a:ext>
                </a:extLst>
              </p:cNvPr>
              <p:cNvCxnSpPr>
                <a:cxnSpLocks/>
                <a:stCxn id="60" idx="2"/>
                <a:endCxn id="109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50EB0A57-8A8A-4FAA-A7D9-4200FB2CB584}"/>
              </a:ext>
            </a:extLst>
          </p:cNvPr>
          <p:cNvSpPr txBox="1"/>
          <p:nvPr/>
        </p:nvSpPr>
        <p:spPr>
          <a:xfrm>
            <a:off x="1629916" y="1783134"/>
            <a:ext cx="5013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highlight>
                  <a:srgbClr val="00FF00"/>
                </a:highlight>
              </a:rPr>
              <a:t>TBD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6039992-6088-4C8D-B6FE-CC5C27FD4347}"/>
              </a:ext>
            </a:extLst>
          </p:cNvPr>
          <p:cNvSpPr txBox="1"/>
          <p:nvPr/>
        </p:nvSpPr>
        <p:spPr>
          <a:xfrm>
            <a:off x="2660342" y="2167517"/>
            <a:ext cx="5013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highlight>
                  <a:srgbClr val="00FF00"/>
                </a:highlight>
              </a:rPr>
              <a:t>TBD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EA330C-ECB6-48FF-A6AB-F4095E8D3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9122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real channel : errors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704489" y="1199491"/>
            <a:ext cx="7703241" cy="1577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Copy</a:t>
            </a:r>
            <a:r>
              <a:rPr lang="en-US" sz="1800" dirty="0"/>
              <a:t>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4_ModDemod_BySingleNumber.py </a:t>
            </a:r>
            <a:r>
              <a:rPr lang="en-US" sz="1600" dirty="0">
                <a:cs typeface="Courier New" panose="02070309020205020404" pitchFamily="49" charset="0"/>
              </a:rPr>
              <a:t>to</a:t>
            </a:r>
            <a:r>
              <a:rPr lang="en-US" sz="1800" dirty="0">
                <a:cs typeface="Courier New" panose="02070309020205020404" pitchFamily="49" charset="0"/>
              </a:rPr>
              <a:t> </a:t>
            </a:r>
            <a:r>
              <a:rPr lang="en-US" sz="1600" b="1" dirty="0">
                <a:cs typeface="Courier New" panose="02070309020205020404" pitchFamily="49" charset="0"/>
              </a:rPr>
              <a:t>5.1_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ModDemod_RealChannel.py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400" b="1" dirty="0"/>
          </a:p>
          <a:p>
            <a:pPr>
              <a:lnSpc>
                <a:spcPct val="150000"/>
              </a:lnSpc>
            </a:pPr>
            <a:r>
              <a:rPr lang="en-US" sz="1600" b="1" dirty="0"/>
              <a:t>Add normal distribution noise </a:t>
            </a:r>
            <a:r>
              <a:rPr lang="en-US" sz="1600" dirty="0"/>
              <a:t>to channel (</a:t>
            </a:r>
            <a:r>
              <a:rPr lang="en-US" sz="1600" dirty="0" err="1"/>
              <a:t>numpy.random.normal</a:t>
            </a:r>
            <a:r>
              <a:rPr lang="en-US" sz="16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Set distribution center location at 0, deviation to 0.3 and size accordingly to Tx length</a:t>
            </a:r>
          </a:p>
          <a:p>
            <a:pPr>
              <a:lnSpc>
                <a:spcPct val="150000"/>
              </a:lnSpc>
            </a:pPr>
            <a:r>
              <a:rPr kumimoji="0" lang="en-US" altLang="en-US" sz="16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Run the script to see noise on the sine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34A4BE-53A5-4C99-B55A-C2736B8BF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9655" y="1223024"/>
            <a:ext cx="3571615" cy="23309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3164A87-06FA-46BA-AA4A-2AD6DFE9FE7A}"/>
              </a:ext>
            </a:extLst>
          </p:cNvPr>
          <p:cNvSpPr txBox="1"/>
          <p:nvPr/>
        </p:nvSpPr>
        <p:spPr>
          <a:xfrm>
            <a:off x="704489" y="3717828"/>
            <a:ext cx="6774612" cy="1531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/>
              <a:t>Add error calculation and printing.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To do that calculate difference between send and received amplitudes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Hint: before subtraction convert list of received amplitudes to </a:t>
            </a:r>
            <a:r>
              <a:rPr lang="en-US" sz="1600" dirty="0" err="1"/>
              <a:t>numpy</a:t>
            </a:r>
            <a:r>
              <a:rPr lang="en-US" sz="1600" dirty="0"/>
              <a:t> array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EE559DD-0440-473E-8938-400D4CE7B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30" y="4099878"/>
            <a:ext cx="8998920" cy="39801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882A74-665F-4E31-8A38-5D64B8F51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3130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real channel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noise deviation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704489" y="871684"/>
            <a:ext cx="7878794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Copy</a:t>
            </a:r>
            <a:r>
              <a:rPr lang="en-US" sz="1800" dirty="0"/>
              <a:t> </a:t>
            </a:r>
            <a:r>
              <a:rPr lang="en-US" sz="1600" b="1" dirty="0">
                <a:cs typeface="Courier New" panose="02070309020205020404" pitchFamily="49" charset="0"/>
              </a:rPr>
              <a:t>5.1_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ModDemod_RealChannel.py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cs typeface="Courier New" panose="02070309020205020404" pitchFamily="49" charset="0"/>
              </a:rPr>
              <a:t>to </a:t>
            </a:r>
            <a:r>
              <a:rPr lang="en-US" sz="1600" b="1" dirty="0">
                <a:cs typeface="Courier New" panose="02070309020205020404" pitchFamily="49" charset="0"/>
              </a:rPr>
              <a:t>5.2_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ModDemod_Ranges.py </a:t>
            </a:r>
          </a:p>
          <a:p>
            <a:endParaRPr lang="en-US" sz="1600" dirty="0"/>
          </a:p>
          <a:p>
            <a:r>
              <a:rPr lang="en-US" sz="1600" dirty="0"/>
              <a:t>Add parameter  NOISE_DEVIATION  to define “scale” argument of the “normal” function.</a:t>
            </a:r>
          </a:p>
          <a:p>
            <a:r>
              <a:rPr lang="en-US" sz="1600" dirty="0"/>
              <a:t>Set it to 1.</a:t>
            </a:r>
          </a:p>
          <a:p>
            <a:endParaRPr lang="en-US" sz="1600" dirty="0"/>
          </a:p>
          <a:p>
            <a:r>
              <a:rPr lang="en-US" sz="1600" dirty="0"/>
              <a:t>Increase transmission numbers to 100 (single numbers)</a:t>
            </a:r>
          </a:p>
          <a:p>
            <a:r>
              <a:rPr lang="en-US" sz="1600" dirty="0"/>
              <a:t>Hint: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for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range(TANSMISION_NR):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amp = AMPL_VECTOR[i%4]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/>
              <a:t>Plot received numbers versus time for the noise deviations:  0.5 and 2 and place below</a:t>
            </a:r>
          </a:p>
          <a:p>
            <a:endParaRPr lang="en-US" sz="1600" dirty="0"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5B4B92-E1B8-4E88-969D-5383E949F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050" y="4166373"/>
            <a:ext cx="3296647" cy="22096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2754F1-6C68-48A0-B2B9-483FA5BF0A1A}"/>
              </a:ext>
            </a:extLst>
          </p:cNvPr>
          <p:cNvSpPr txBox="1"/>
          <p:nvPr/>
        </p:nvSpPr>
        <p:spPr>
          <a:xfrm>
            <a:off x="1577168" y="3738067"/>
            <a:ext cx="10588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dev=</a:t>
            </a:r>
            <a:r>
              <a:rPr lang="en-US" b="1" dirty="0"/>
              <a:t>0.5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B09970-AD64-4C40-BBE7-4F501A5DFA80}"/>
              </a:ext>
            </a:extLst>
          </p:cNvPr>
          <p:cNvSpPr txBox="1"/>
          <p:nvPr/>
        </p:nvSpPr>
        <p:spPr>
          <a:xfrm>
            <a:off x="5420098" y="3738067"/>
            <a:ext cx="920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dev=</a:t>
            </a:r>
            <a:r>
              <a:rPr lang="en-US" b="1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22AF4C-A6F8-469D-87AD-50F391579F48}"/>
              </a:ext>
            </a:extLst>
          </p:cNvPr>
          <p:cNvSpPr txBox="1"/>
          <p:nvPr/>
        </p:nvSpPr>
        <p:spPr>
          <a:xfrm>
            <a:off x="8995527" y="3766775"/>
            <a:ext cx="920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dev=</a:t>
            </a:r>
            <a:r>
              <a:rPr lang="en-US" b="1" dirty="0"/>
              <a:t>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601C08-2304-4478-A955-A289B725C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E1B09F-8E63-46DA-BD9F-398E9C50F6D2}"/>
              </a:ext>
            </a:extLst>
          </p:cNvPr>
          <p:cNvSpPr/>
          <p:nvPr/>
        </p:nvSpPr>
        <p:spPr>
          <a:xfrm>
            <a:off x="609600" y="4166373"/>
            <a:ext cx="3218329" cy="1967001"/>
          </a:xfrm>
          <a:prstGeom prst="rect">
            <a:avLst/>
          </a:prstGeom>
          <a:noFill/>
          <a:ln w="28575"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EDB01A-1426-43CF-9093-228C3E17DAAA}"/>
              </a:ext>
            </a:extLst>
          </p:cNvPr>
          <p:cNvSpPr/>
          <p:nvPr/>
        </p:nvSpPr>
        <p:spPr>
          <a:xfrm>
            <a:off x="8135471" y="4223924"/>
            <a:ext cx="3218329" cy="1967001"/>
          </a:xfrm>
          <a:prstGeom prst="rect">
            <a:avLst/>
          </a:prstGeom>
          <a:noFill/>
          <a:ln w="28575"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470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noise deviation,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A830A2-5CF6-4877-84C2-BD8B34E9634B}"/>
              </a:ext>
            </a:extLst>
          </p:cNvPr>
          <p:cNvSpPr txBox="1"/>
          <p:nvPr/>
        </p:nvSpPr>
        <p:spPr>
          <a:xfrm>
            <a:off x="4766873" y="941048"/>
            <a:ext cx="1567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u="sng" dirty="0"/>
              <a:t>Observations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3EFE70-9A39-4F3E-AD3D-494B8F983739}"/>
              </a:ext>
            </a:extLst>
          </p:cNvPr>
          <p:cNvSpPr txBox="1"/>
          <p:nvPr/>
        </p:nvSpPr>
        <p:spPr>
          <a:xfrm>
            <a:off x="405441" y="1257408"/>
            <a:ext cx="9954884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In practice, one can</a:t>
            </a:r>
            <a:r>
              <a:rPr lang="en-US" dirty="0"/>
              <a:t> not</a:t>
            </a:r>
            <a:r>
              <a:rPr lang="en-US" sz="1800" dirty="0"/>
              <a:t> transfer numbers in reliable way directly as amplitudes of sinewave.</a:t>
            </a:r>
          </a:p>
          <a:p>
            <a:pPr>
              <a:lnSpc>
                <a:spcPct val="150000"/>
              </a:lnSpc>
            </a:pPr>
            <a:r>
              <a:rPr lang="en-US" dirty="0"/>
              <a:t>For a given noise deviation r</a:t>
            </a:r>
            <a:r>
              <a:rPr lang="en-US" sz="1800" dirty="0"/>
              <a:t>eceived amplitudes corresponding to sent values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are within a certain range. </a:t>
            </a:r>
            <a:endParaRPr lang="en-US" altLang="en-US" dirty="0">
              <a:solidFill>
                <a:srgbClr val="202124"/>
              </a:solidFill>
              <a:latin typeface="inherit"/>
            </a:endParaRPr>
          </a:p>
          <a:p>
            <a:pPr>
              <a:lnSpc>
                <a:spcPct val="150000"/>
              </a:lnSpc>
            </a:pPr>
            <a:r>
              <a:rPr lang="en-US" altLang="en-US" dirty="0">
                <a:solidFill>
                  <a:srgbClr val="202124"/>
                </a:solidFill>
                <a:latin typeface="inherit"/>
              </a:rPr>
              <a:t>So, one sends</a:t>
            </a:r>
            <a:r>
              <a:rPr lang="en-US" altLang="en-US" b="1" dirty="0">
                <a:solidFill>
                  <a:srgbClr val="202124"/>
                </a:solidFill>
                <a:latin typeface="inherit"/>
              </a:rPr>
              <a:t> specific values </a:t>
            </a:r>
            <a:r>
              <a:rPr lang="en-US" altLang="en-US" dirty="0">
                <a:solidFill>
                  <a:srgbClr val="202124"/>
                </a:solidFill>
                <a:latin typeface="inherit"/>
              </a:rPr>
              <a:t>but receives values in </a:t>
            </a:r>
            <a:r>
              <a:rPr lang="en-US" altLang="en-US" b="1" dirty="0">
                <a:solidFill>
                  <a:srgbClr val="202124"/>
                </a:solidFill>
                <a:latin typeface="inherit"/>
              </a:rPr>
              <a:t>specific range</a:t>
            </a:r>
            <a:r>
              <a:rPr lang="en-US" altLang="en-US" dirty="0">
                <a:solidFill>
                  <a:srgbClr val="202124"/>
                </a:solidFill>
                <a:latin typeface="inherit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202124"/>
                </a:solidFill>
                <a:latin typeface="inherit"/>
              </a:rPr>
              <a:t>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nlike the number of values,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number of intervals is limited</a:t>
            </a:r>
            <a:r>
              <a:rPr lang="en-US" altLang="en-US" sz="1600" b="1" dirty="0">
                <a:latin typeface="inherit"/>
              </a:rPr>
              <a:t>.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B99691-8F9D-47F6-BE52-0CACEE9FE5D2}"/>
              </a:ext>
            </a:extLst>
          </p:cNvPr>
          <p:cNvSpPr txBox="1"/>
          <p:nvPr/>
        </p:nvSpPr>
        <p:spPr>
          <a:xfrm>
            <a:off x="4766872" y="3285134"/>
            <a:ext cx="1567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u="sng" dirty="0"/>
              <a:t>Question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9F4717-E0D6-45F7-93C6-682A7F8D9576}"/>
              </a:ext>
            </a:extLst>
          </p:cNvPr>
          <p:cNvSpPr txBox="1"/>
          <p:nvPr/>
        </p:nvSpPr>
        <p:spPr>
          <a:xfrm>
            <a:off x="462951" y="3654466"/>
            <a:ext cx="88515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What is the relationship between number of nonoverlapping ranges and noise deviation?</a:t>
            </a:r>
          </a:p>
          <a:p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(assume evenly distributed values)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0AA3E-1369-4B5A-91B3-E052D68C9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2169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Symbols : noise deviation vs. symbol number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3EFE70-9A39-4F3E-AD3D-494B8F983739}"/>
              </a:ext>
            </a:extLst>
          </p:cNvPr>
          <p:cNvSpPr txBox="1"/>
          <p:nvPr/>
        </p:nvSpPr>
        <p:spPr>
          <a:xfrm>
            <a:off x="267417" y="1155988"/>
            <a:ext cx="112660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We can send only </a:t>
            </a:r>
            <a:r>
              <a:rPr lang="en-US" sz="1800" b="1" dirty="0"/>
              <a:t>set of values</a:t>
            </a:r>
            <a:r>
              <a:rPr lang="en-US" sz="1800" dirty="0"/>
              <a:t>, and the number of values in that set depends on noise deviation.</a:t>
            </a:r>
          </a:p>
          <a:p>
            <a:r>
              <a:rPr lang="en-US" dirty="0"/>
              <a:t>The values from that set are called </a:t>
            </a:r>
            <a:r>
              <a:rPr lang="en-US" b="1" dirty="0"/>
              <a:t>symbols</a:t>
            </a:r>
            <a:r>
              <a:rPr lang="en-US" dirty="0"/>
              <a:t>.</a:t>
            </a:r>
            <a:endParaRPr lang="en-US" sz="1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29A39F-B515-45CE-B0FF-E3B0791D8157}"/>
              </a:ext>
            </a:extLst>
          </p:cNvPr>
          <p:cNvSpPr txBox="1"/>
          <p:nvPr/>
        </p:nvSpPr>
        <p:spPr>
          <a:xfrm>
            <a:off x="99982" y="825489"/>
            <a:ext cx="1567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u="sng" dirty="0"/>
              <a:t>Conclusion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9958B9-A6CB-4EFD-A863-DA707E55DFDE}"/>
              </a:ext>
            </a:extLst>
          </p:cNvPr>
          <p:cNvSpPr txBox="1"/>
          <p:nvPr/>
        </p:nvSpPr>
        <p:spPr>
          <a:xfrm>
            <a:off x="267417" y="1931586"/>
            <a:ext cx="2061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 dirty="0"/>
              <a:t>Code Refactoring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F0F54F-3BAB-4CFA-9DAF-785F68551797}"/>
              </a:ext>
            </a:extLst>
          </p:cNvPr>
          <p:cNvSpPr txBox="1"/>
          <p:nvPr/>
        </p:nvSpPr>
        <p:spPr>
          <a:xfrm>
            <a:off x="267418" y="2188306"/>
            <a:ext cx="67810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Copy </a:t>
            </a:r>
            <a:r>
              <a:rPr lang="en-US" sz="1600" b="1" dirty="0"/>
              <a:t>5.2_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ModDemodRanges.py </a:t>
            </a:r>
            <a:r>
              <a:rPr lang="en-US" sz="1600" dirty="0">
                <a:cs typeface="Courier New" panose="02070309020205020404" pitchFamily="49" charset="0"/>
              </a:rPr>
              <a:t>to </a:t>
            </a:r>
            <a:r>
              <a:rPr lang="en-US" sz="1600" b="1" dirty="0">
                <a:cs typeface="Courier New" panose="02070309020205020404" pitchFamily="49" charset="0"/>
              </a:rPr>
              <a:t>5.3_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ModDemodRangesColor.py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cs typeface="Courier New" panose="02070309020205020404" pitchFamily="49" charset="0"/>
              </a:rPr>
              <a:t>Set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AMPL_VECTOR </a:t>
            </a:r>
            <a:r>
              <a:rPr lang="es-ES" sz="1400" dirty="0" err="1">
                <a:cs typeface="Courier New" panose="02070309020205020404" pitchFamily="49" charset="0"/>
              </a:rPr>
              <a:t>to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(1, 2, 3, 4)</a:t>
            </a:r>
          </a:p>
          <a:p>
            <a:r>
              <a:rPr lang="es-ES" sz="1600" dirty="0" err="1">
                <a:cs typeface="Courier New" panose="02070309020205020404" pitchFamily="49" charset="0"/>
              </a:rPr>
              <a:t>Modify</a:t>
            </a:r>
            <a:r>
              <a:rPr lang="es-ES" sz="1600" dirty="0">
                <a:cs typeface="Courier New" panose="02070309020205020404" pitchFamily="49" charset="0"/>
              </a:rPr>
              <a:t> amplitudes </a:t>
            </a:r>
            <a:r>
              <a:rPr lang="es-ES" sz="1600" dirty="0" err="1">
                <a:cs typeface="Courier New" panose="02070309020205020404" pitchFamily="49" charset="0"/>
              </a:rPr>
              <a:t>plot</a:t>
            </a:r>
            <a:r>
              <a:rPr lang="es-ES" sz="1600" dirty="0">
                <a:cs typeface="Courier New" panose="02070309020205020404" pitchFamily="49" charset="0"/>
              </a:rPr>
              <a:t> </a:t>
            </a:r>
            <a:r>
              <a:rPr lang="es-ES" sz="1600" dirty="0" err="1">
                <a:cs typeface="Courier New" panose="02070309020205020404" pitchFamily="49" charset="0"/>
              </a:rPr>
              <a:t>to</a:t>
            </a:r>
            <a:r>
              <a:rPr lang="es-ES" sz="1600" dirty="0">
                <a:cs typeface="Courier New" panose="02070309020205020404" pitchFamily="49" charset="0"/>
              </a:rPr>
              <a:t> </a:t>
            </a:r>
            <a:r>
              <a:rPr lang="es-ES" sz="1600" dirty="0" err="1">
                <a:cs typeface="Courier New" panose="02070309020205020404" pitchFamily="49" charset="0"/>
              </a:rPr>
              <a:t>draw</a:t>
            </a:r>
            <a:r>
              <a:rPr lang="es-ES" sz="1600" dirty="0">
                <a:cs typeface="Courier New" panose="02070309020205020404" pitchFamily="49" charset="0"/>
              </a:rPr>
              <a:t> </a:t>
            </a:r>
            <a:r>
              <a:rPr lang="es-ES" sz="1600" dirty="0" err="1">
                <a:cs typeface="Courier New" panose="02070309020205020404" pitchFamily="49" charset="0"/>
              </a:rPr>
              <a:t>each</a:t>
            </a:r>
            <a:r>
              <a:rPr lang="es-ES" sz="1600" dirty="0">
                <a:cs typeface="Courier New" panose="02070309020205020404" pitchFamily="49" charset="0"/>
              </a:rPr>
              <a:t> symbol </a:t>
            </a:r>
            <a:r>
              <a:rPr lang="es-ES" sz="1600" dirty="0" err="1">
                <a:cs typeface="Courier New" panose="02070309020205020404" pitchFamily="49" charset="0"/>
              </a:rPr>
              <a:t>with</a:t>
            </a:r>
            <a:r>
              <a:rPr lang="es-ES" sz="1600" dirty="0">
                <a:cs typeface="Courier New" panose="02070309020205020404" pitchFamily="49" charset="0"/>
              </a:rPr>
              <a:t> </a:t>
            </a:r>
            <a:r>
              <a:rPr lang="es-ES" sz="1600" dirty="0" err="1">
                <a:cs typeface="Courier New" panose="02070309020205020404" pitchFamily="49" charset="0"/>
              </a:rPr>
              <a:t>unique</a:t>
            </a:r>
            <a:r>
              <a:rPr lang="es-ES" sz="1600" dirty="0">
                <a:cs typeface="Courier New" panose="02070309020205020404" pitchFamily="49" charset="0"/>
              </a:rPr>
              <a:t> color. </a:t>
            </a:r>
            <a:br>
              <a:rPr lang="es-ES" sz="1600" dirty="0">
                <a:cs typeface="Courier New" panose="02070309020205020404" pitchFamily="49" charset="0"/>
              </a:rPr>
            </a:br>
            <a:r>
              <a:rPr lang="es-ES" sz="1600" dirty="0">
                <a:cs typeface="Courier New" panose="02070309020205020404" pitchFamily="49" charset="0"/>
              </a:rPr>
              <a:t>Use </a:t>
            </a:r>
            <a:r>
              <a:rPr lang="es-ES" sz="1600" dirty="0" err="1">
                <a:cs typeface="Courier New" panose="02070309020205020404" pitchFamily="49" charset="0"/>
              </a:rPr>
              <a:t>list</a:t>
            </a:r>
            <a:r>
              <a:rPr lang="es-ES" sz="1600" dirty="0">
                <a:cs typeface="Courier New" panose="02070309020205020404" pitchFamily="49" charset="0"/>
              </a:rPr>
              <a:t> </a:t>
            </a:r>
            <a:r>
              <a:rPr lang="es-ES" sz="1600" dirty="0" err="1">
                <a:cs typeface="Courier New" panose="02070309020205020404" pitchFamily="49" charset="0"/>
              </a:rPr>
              <a:t>indexing</a:t>
            </a:r>
            <a:r>
              <a:rPr lang="es-ES" sz="1600" dirty="0">
                <a:cs typeface="Courier New" panose="02070309020205020404" pitchFamily="49" charset="0"/>
              </a:rPr>
              <a:t>.</a:t>
            </a:r>
          </a:p>
          <a:p>
            <a:endParaRPr lang="en-US" sz="1600" dirty="0">
              <a:cs typeface="Courier New" panose="020703090202050204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D2F11A-C236-4BC0-83E3-315023D8D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30" y="3514215"/>
            <a:ext cx="5830114" cy="95263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AFC17F48-673C-47CD-B928-4C0F8E10AD8A}"/>
              </a:ext>
            </a:extLst>
          </p:cNvPr>
          <p:cNvGrpSpPr/>
          <p:nvPr/>
        </p:nvGrpSpPr>
        <p:grpSpPr>
          <a:xfrm>
            <a:off x="7223564" y="1778646"/>
            <a:ext cx="3519081" cy="2693414"/>
            <a:chOff x="6802266" y="2053830"/>
            <a:chExt cx="3519081" cy="269341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9DE70AC-2662-4C0E-9855-AB5271BB2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2266" y="2362730"/>
              <a:ext cx="3519081" cy="2384514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B5EC966-6249-4EA3-AD63-91A97F7205A6}"/>
                </a:ext>
              </a:extLst>
            </p:cNvPr>
            <p:cNvSpPr txBox="1"/>
            <p:nvPr/>
          </p:nvSpPr>
          <p:spPr>
            <a:xfrm>
              <a:off x="7007469" y="2053830"/>
              <a:ext cx="321798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NOISE_DEVIATION = 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1BB7A61-CE12-4C68-89DD-739147C93988}"/>
              </a:ext>
            </a:extLst>
          </p:cNvPr>
          <p:cNvGrpSpPr/>
          <p:nvPr/>
        </p:nvGrpSpPr>
        <p:grpSpPr>
          <a:xfrm>
            <a:off x="336430" y="4585296"/>
            <a:ext cx="8508710" cy="1446550"/>
            <a:chOff x="333366" y="4941388"/>
            <a:chExt cx="8508710" cy="144655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FBDC33-2A73-4241-8F75-F0AA2B56A487}"/>
                </a:ext>
              </a:extLst>
            </p:cNvPr>
            <p:cNvSpPr txBox="1"/>
            <p:nvPr/>
          </p:nvSpPr>
          <p:spPr>
            <a:xfrm>
              <a:off x="333366" y="5310720"/>
              <a:ext cx="850871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cs typeface="Courier New" panose="02070309020205020404" pitchFamily="49" charset="0"/>
                </a:rPr>
                <a:t>Use the current script to estimate noise deviation acceptable for 8 symbols (amplitudes).</a:t>
              </a:r>
            </a:p>
            <a:p>
              <a:r>
                <a:rPr lang="en-US" sz="1600" dirty="0">
                  <a:cs typeface="Courier New" panose="02070309020205020404" pitchFamily="49" charset="0"/>
                </a:rPr>
                <a:t>Assume we are limited to amplitudes in range from 0 to 5.</a:t>
              </a:r>
            </a:p>
            <a:p>
              <a:r>
                <a:rPr lang="en-US" sz="1600" dirty="0">
                  <a:cs typeface="Courier New" panose="02070309020205020404" pitchFamily="49" charset="0"/>
                </a:rPr>
                <a:t>You must use decimal numbers for amplitudes.</a:t>
              </a:r>
            </a:p>
            <a:p>
              <a:r>
                <a:rPr lang="en-US" sz="1600" dirty="0">
                  <a:cs typeface="Courier New" panose="02070309020205020404" pitchFamily="49" charset="0"/>
                </a:rPr>
                <a:t>Place resulting plot on the right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CFC3DBA-24FC-4139-B157-81D19372328F}"/>
                </a:ext>
              </a:extLst>
            </p:cNvPr>
            <p:cNvSpPr txBox="1"/>
            <p:nvPr/>
          </p:nvSpPr>
          <p:spPr>
            <a:xfrm>
              <a:off x="333366" y="4941388"/>
              <a:ext cx="11390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u="sng" dirty="0"/>
                <a:t>Exercise</a:t>
              </a:r>
              <a:endParaRPr lang="en-US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D4AB7C-B9F0-45E1-A5F7-E7BF1CE16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033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3EFE70-9A39-4F3E-AD3D-494B8F983739}"/>
              </a:ext>
            </a:extLst>
          </p:cNvPr>
          <p:cNvSpPr txBox="1"/>
          <p:nvPr/>
        </p:nvSpPr>
        <p:spPr>
          <a:xfrm>
            <a:off x="336429" y="755516"/>
            <a:ext cx="7349707" cy="1900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u="sng" dirty="0"/>
              <a:t>Symbol-amplitude mapping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Usually, symbols have a form a set of bits.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Each combination is assigned to specific amplitude (Tx) and amplitude range (Rx).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Tables on the right show examples of symbol-amplitude mapping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for 2, 4 and 8 symbol transmission schemes for constant amplitude range (c.a. 0.0-5.0)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EAA91C7-E972-4A65-8307-8186D5040405}"/>
              </a:ext>
            </a:extLst>
          </p:cNvPr>
          <p:cNvGraphicFramePr>
            <a:graphicFrameLocks noGrp="1"/>
          </p:cNvGraphicFramePr>
          <p:nvPr/>
        </p:nvGraphicFramePr>
        <p:xfrm>
          <a:off x="7772399" y="889532"/>
          <a:ext cx="3582839" cy="1104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07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1151558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39207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symbols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symbol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Tx </a:t>
                      </a:r>
                      <a:br>
                        <a:rPr lang="en-US" sz="14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amplitude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Rx </a:t>
                      </a:r>
                      <a:b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amplitude range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0.5 - 1.5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1.5 - 2.5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CA90D04-72F0-4FBC-9CD8-2F9E45E90E22}"/>
              </a:ext>
            </a:extLst>
          </p:cNvPr>
          <p:cNvGraphicFramePr>
            <a:graphicFrameLocks noGrp="1"/>
          </p:cNvGraphicFramePr>
          <p:nvPr/>
        </p:nvGraphicFramePr>
        <p:xfrm>
          <a:off x="7772400" y="2244704"/>
          <a:ext cx="3582839" cy="15506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07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1151558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39207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symbols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symbol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Tx </a:t>
                      </a:r>
                      <a:br>
                        <a:rPr lang="en-US" sz="14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amplitude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Rx </a:t>
                      </a:r>
                      <a:b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amplitude range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0.25 - 0.75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0.75 - 1.25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1.25 - 1.75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15305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1.75 - 2.25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729411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33BCC29-1D43-4F3B-B5CD-D33BA874CD74}"/>
              </a:ext>
            </a:extLst>
          </p:cNvPr>
          <p:cNvGraphicFramePr>
            <a:graphicFrameLocks noGrp="1"/>
          </p:cNvGraphicFramePr>
          <p:nvPr/>
        </p:nvGraphicFramePr>
        <p:xfrm>
          <a:off x="7772399" y="3993639"/>
          <a:ext cx="3582839" cy="24422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07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1151558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39207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symbols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symbol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Tx </a:t>
                      </a:r>
                      <a:br>
                        <a:rPr lang="en-US" sz="14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amplitude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Rx </a:t>
                      </a:r>
                      <a:b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amplitude range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0.125 - 0.375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0.375 - 0.625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0.625 – 0.875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1530550"/>
                  </a:ext>
                </a:extLst>
              </a:tr>
              <a:tr h="506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0.875 – 1.125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7294116"/>
                  </a:ext>
                </a:extLst>
              </a:tr>
              <a:tr h="202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1.125 – 1.375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7092904"/>
                  </a:ext>
                </a:extLst>
              </a:tr>
              <a:tr h="1520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1.375 – 1.625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74839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1.625 – 1.875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39862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1.875 – 2.125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606623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370932" y="3825457"/>
            <a:ext cx="373116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u="sng" dirty="0"/>
              <a:t>Example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Data to transfer: byte </a:t>
            </a:r>
            <a:r>
              <a:rPr lang="en-US" sz="1600" b="1" dirty="0">
                <a:solidFill>
                  <a:srgbClr val="0070C0"/>
                </a:solidFill>
              </a:rPr>
              <a:t>00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10</a:t>
            </a:r>
            <a:r>
              <a:rPr lang="en-US" sz="1600" b="1" dirty="0">
                <a:solidFill>
                  <a:srgbClr val="0070C0"/>
                </a:solidFill>
              </a:rPr>
              <a:t>01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11</a:t>
            </a:r>
            <a:r>
              <a:rPr lang="en-US" sz="1600" dirty="0"/>
              <a:t>: (</a:t>
            </a:r>
            <a:r>
              <a:rPr lang="en-US" sz="1600" dirty="0" err="1"/>
              <a:t>lsb</a:t>
            </a:r>
            <a:r>
              <a:rPr lang="en-US" sz="1600" dirty="0"/>
              <a:t> first)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Transmission scheme: 4 symbols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Tx amplitudes : ranges for </a:t>
            </a:r>
            <a:r>
              <a:rPr lang="en-US" sz="1600" dirty="0" err="1"/>
              <a:t>lsb</a:t>
            </a:r>
            <a:r>
              <a:rPr lang="en-US" sz="1600" dirty="0"/>
              <a:t> first</a:t>
            </a:r>
          </a:p>
          <a:p>
            <a:r>
              <a:rPr lang="en-US" sz="1600" dirty="0"/>
              <a:t>  </a:t>
            </a:r>
            <a:r>
              <a:rPr lang="en-US" sz="1600" b="1" dirty="0"/>
              <a:t>Symbol: </a:t>
            </a:r>
            <a:r>
              <a:rPr lang="en-US" sz="1600" b="1" dirty="0" err="1"/>
              <a:t>Ampl</a:t>
            </a:r>
            <a:r>
              <a:rPr lang="en-US" sz="1600" b="1" dirty="0"/>
              <a:t>. 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2.0: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1.75-2.25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1.0: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0.75-1.25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1.5: 1.25-1.75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</a:rPr>
              <a:t>0.5: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0.25-0.75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83839A-F023-4487-8161-9BA59B70F336}"/>
              </a:ext>
            </a:extLst>
          </p:cNvPr>
          <p:cNvSpPr txBox="1"/>
          <p:nvPr/>
        </p:nvSpPr>
        <p:spPr>
          <a:xfrm>
            <a:off x="370932" y="2994212"/>
            <a:ext cx="6541700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To transmit specific bitstream one must divide it to groups of bits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of the size appropriate for size of the symbol 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E37CBA-B18E-4D8C-A5FC-42BABD82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973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 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exercise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33BCC29-1D43-4F3B-B5CD-D33BA874CD74}"/>
              </a:ext>
            </a:extLst>
          </p:cNvPr>
          <p:cNvGraphicFramePr>
            <a:graphicFrameLocks noGrp="1"/>
          </p:cNvGraphicFramePr>
          <p:nvPr/>
        </p:nvGraphicFramePr>
        <p:xfrm>
          <a:off x="5262112" y="2207895"/>
          <a:ext cx="3582839" cy="24422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07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1151558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39207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symbols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symbol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Tx </a:t>
                      </a:r>
                      <a:br>
                        <a:rPr lang="en-US" sz="14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amplitude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Rx </a:t>
                      </a:r>
                      <a:b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amplitude range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0.125 - 0.375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0.375 - 0.625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0.625 – 0.875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1530550"/>
                  </a:ext>
                </a:extLst>
              </a:tr>
              <a:tr h="506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0.875 – 1.125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7294116"/>
                  </a:ext>
                </a:extLst>
              </a:tr>
              <a:tr h="202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1.125 – 1.375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7092904"/>
                  </a:ext>
                </a:extLst>
              </a:tr>
              <a:tr h="1520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1.375 – 1.625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74839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1.625 – 1.875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39862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1.875 – 2.125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606623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5" y="825489"/>
            <a:ext cx="613338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u="sng" dirty="0"/>
              <a:t>Exercise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Fulfill table with symbols and amplitudes by using 8 symbol Tx scheme</a:t>
            </a:r>
            <a:br>
              <a:rPr lang="en-US" sz="1600" dirty="0"/>
            </a:br>
            <a:r>
              <a:rPr lang="en-US" sz="1600" dirty="0"/>
              <a:t>Data to transfer: byte 001001111110011111100111 : (</a:t>
            </a:r>
            <a:r>
              <a:rPr lang="en-US" sz="1600" dirty="0" err="1"/>
              <a:t>lsb</a:t>
            </a:r>
            <a:r>
              <a:rPr lang="en-US" sz="1600" dirty="0"/>
              <a:t> first)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899BE9D-6160-47CF-9739-2E9EF09B394D}"/>
              </a:ext>
            </a:extLst>
          </p:cNvPr>
          <p:cNvGraphicFramePr>
            <a:graphicFrameLocks noGrp="1"/>
          </p:cNvGraphicFramePr>
          <p:nvPr/>
        </p:nvGraphicFramePr>
        <p:xfrm>
          <a:off x="586596" y="2207895"/>
          <a:ext cx="3582839" cy="24422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07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1151558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39207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symbol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Tx </a:t>
                      </a:r>
                      <a:br>
                        <a:rPr lang="en-US" sz="14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amplitude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Rx </a:t>
                      </a:r>
                      <a:b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amplitude range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1530550"/>
                  </a:ext>
                </a:extLst>
              </a:tr>
              <a:tr h="50673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7294116"/>
                  </a:ext>
                </a:extLst>
              </a:tr>
              <a:tr h="202692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7092904"/>
                  </a:ext>
                </a:extLst>
              </a:tr>
              <a:tr h="152019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74839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39862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606623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BF0A070-AEC0-4508-8004-F692FD93105F}"/>
              </a:ext>
            </a:extLst>
          </p:cNvPr>
          <p:cNvSpPr txBox="1"/>
          <p:nvPr/>
        </p:nvSpPr>
        <p:spPr>
          <a:xfrm>
            <a:off x="6358750" y="1919194"/>
            <a:ext cx="14988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u="sng" dirty="0">
                <a:solidFill>
                  <a:srgbClr val="202124"/>
                </a:solidFill>
                <a:latin typeface="arial" panose="020B0604020202020204" pitchFamily="34" charset="0"/>
              </a:rPr>
              <a:t>C</a:t>
            </a:r>
            <a:r>
              <a:rPr lang="en-US" sz="1600" b="0" i="0" u="sng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heat sheet</a:t>
            </a:r>
            <a:endParaRPr lang="en-US" sz="1600" u="sn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EC7865-F368-4880-8C33-0B6C4F3EF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949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mapping functions verification : “</a:t>
            </a:r>
            <a:r>
              <a:rPr lang="en-US" sz="20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symbol_to_amplitude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4" y="825489"/>
            <a:ext cx="107945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In the next exercises we will use readymade functions for “symbol-amplitude” mapping.</a:t>
            </a:r>
          </a:p>
          <a:p>
            <a:r>
              <a:rPr lang="en-US" sz="1600" dirty="0"/>
              <a:t>The functions make mapping between 2, 4 and 8 symbols amplitudes in range from  -1 to 1.</a:t>
            </a:r>
          </a:p>
          <a:p>
            <a:r>
              <a:rPr lang="en-US" sz="1600" dirty="0"/>
              <a:t>They are collected in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mapper_lib.py</a:t>
            </a:r>
            <a:r>
              <a:rPr lang="en-US" sz="1600" b="1" dirty="0"/>
              <a:t> </a:t>
            </a:r>
            <a:r>
              <a:rPr lang="en-US" sz="1600" dirty="0"/>
              <a:t>file so to take advantage of them you need to import them into you script.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A31662-1FD4-4596-BC50-C7ADC7EB1613}"/>
              </a:ext>
            </a:extLst>
          </p:cNvPr>
          <p:cNvSpPr txBox="1"/>
          <p:nvPr/>
        </p:nvSpPr>
        <p:spPr>
          <a:xfrm>
            <a:off x="428444" y="1858225"/>
            <a:ext cx="678899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Examine the content of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mapper_lib.py </a:t>
            </a:r>
          </a:p>
          <a:p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Below script plots mapping from symbol to amplitude for 4 symbols scheme.</a:t>
            </a:r>
          </a:p>
          <a:p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Generate plots for remaining symbol numbers (put them on this slide).</a:t>
            </a:r>
            <a:endParaRPr lang="en-US" sz="14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4D6AD46-6F62-4D70-919B-DC95E1DA0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4" y="3068716"/>
            <a:ext cx="3753374" cy="315321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E06254B-0F46-461B-9EBC-41F31A94ED24}"/>
              </a:ext>
            </a:extLst>
          </p:cNvPr>
          <p:cNvGrpSpPr/>
          <p:nvPr/>
        </p:nvGrpSpPr>
        <p:grpSpPr>
          <a:xfrm>
            <a:off x="4596121" y="4114336"/>
            <a:ext cx="3565146" cy="2601972"/>
            <a:chOff x="4596121" y="4114336"/>
            <a:chExt cx="3565146" cy="2601972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49667ED-6FDF-4595-957E-2039315D88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888"/>
            <a:stretch/>
          </p:blipFill>
          <p:spPr>
            <a:xfrm>
              <a:off x="4596121" y="4433977"/>
              <a:ext cx="3565146" cy="228233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31E9F3-D9E7-4EEC-BCE4-AE7FBC7FA335}"/>
                </a:ext>
              </a:extLst>
            </p:cNvPr>
            <p:cNvSpPr txBox="1"/>
            <p:nvPr/>
          </p:nvSpPr>
          <p:spPr>
            <a:xfrm>
              <a:off x="5931217" y="4114336"/>
              <a:ext cx="128621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u="sng" dirty="0"/>
                <a:t>Symbol nr = </a:t>
              </a:r>
              <a:r>
                <a:rPr lang="en-US" sz="1400" b="1" u="sng" dirty="0"/>
                <a:t>4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D852306-00AD-446B-BC07-A9DF4C3F73BA}"/>
              </a:ext>
            </a:extLst>
          </p:cNvPr>
          <p:cNvSpPr txBox="1"/>
          <p:nvPr/>
        </p:nvSpPr>
        <p:spPr>
          <a:xfrm>
            <a:off x="9502552" y="1634457"/>
            <a:ext cx="12862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u="sng" dirty="0">
                <a:highlight>
                  <a:srgbClr val="FFFF00"/>
                </a:highlight>
              </a:rPr>
              <a:t>Symbol nr = </a:t>
            </a:r>
            <a:r>
              <a:rPr lang="en-US" sz="1400" b="1" u="sng" dirty="0">
                <a:highlight>
                  <a:srgbClr val="FFFF00"/>
                </a:highlight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2C6E84-D8B3-4232-8DBE-DCBC27392FD3}"/>
              </a:ext>
            </a:extLst>
          </p:cNvPr>
          <p:cNvSpPr txBox="1"/>
          <p:nvPr/>
        </p:nvSpPr>
        <p:spPr>
          <a:xfrm>
            <a:off x="9654952" y="4079938"/>
            <a:ext cx="12862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u="sng" dirty="0">
                <a:highlight>
                  <a:srgbClr val="FFFF00"/>
                </a:highlight>
              </a:rPr>
              <a:t>Symbol nr = </a:t>
            </a:r>
            <a:r>
              <a:rPr lang="en-US" sz="1400" b="1" u="sng" dirty="0">
                <a:highlight>
                  <a:srgbClr val="FFFF00"/>
                </a:highlight>
              </a:rPr>
              <a:t>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9C297-DCEA-4424-8384-047EAEE47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A0D91F-24CD-4E9D-A5F6-AFB3F092805C}"/>
              </a:ext>
            </a:extLst>
          </p:cNvPr>
          <p:cNvSpPr/>
          <p:nvPr/>
        </p:nvSpPr>
        <p:spPr>
          <a:xfrm>
            <a:off x="8659903" y="2052918"/>
            <a:ext cx="3119718" cy="180402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F15286-291E-4713-A21A-8F8C739B270D}"/>
              </a:ext>
            </a:extLst>
          </p:cNvPr>
          <p:cNvSpPr/>
          <p:nvPr/>
        </p:nvSpPr>
        <p:spPr>
          <a:xfrm>
            <a:off x="8643837" y="4530661"/>
            <a:ext cx="3119718" cy="180402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806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mapping functions verification : “</a:t>
            </a:r>
            <a:r>
              <a:rPr lang="en-US" sz="20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symbol_to_amplitude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825489"/>
            <a:ext cx="113351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Complete below script to plot mapping from symbol to amplitude for transmission schemes with symbol number equals to 2, 4 and 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BA152B-E49A-478C-BB53-D35A42B38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551" y="1377326"/>
            <a:ext cx="4055056" cy="26560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7CBBF2-568D-4C92-B10A-74794608F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36" y="1377105"/>
            <a:ext cx="4077269" cy="22577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CCF5E2-D52A-4978-BD1D-7B5B0E332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741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mapping functions verification : “</a:t>
            </a:r>
            <a:r>
              <a:rPr lang="en-US" sz="20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amplitude_to_symbol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825489"/>
            <a:ext cx="11335109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Base one of the previous script write script for plotting mapping form amplitude to symbol.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Name the script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6.2.1_Maping_AmplToSymbol_Single.py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Parametrize transmission scheme: “SYMBOL_NR = …” in the beginning of script.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Use the script to add missing figures.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D68A25-2450-436B-8CCC-9500847D6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542" y="3389375"/>
            <a:ext cx="3609693" cy="25997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CE4A4B-9B16-425A-8217-90A02B85E354}"/>
              </a:ext>
            </a:extLst>
          </p:cNvPr>
          <p:cNvSpPr txBox="1"/>
          <p:nvPr/>
        </p:nvSpPr>
        <p:spPr>
          <a:xfrm>
            <a:off x="291691" y="3081600"/>
            <a:ext cx="36096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2 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0797DA-C038-4E3C-A285-441675BA17C7}"/>
              </a:ext>
            </a:extLst>
          </p:cNvPr>
          <p:cNvSpPr txBox="1"/>
          <p:nvPr/>
        </p:nvSpPr>
        <p:spPr>
          <a:xfrm>
            <a:off x="4477109" y="3081599"/>
            <a:ext cx="31486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4 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5AD9A3-3013-41FB-AF63-538C4AE3BFD9}"/>
              </a:ext>
            </a:extLst>
          </p:cNvPr>
          <p:cNvSpPr txBox="1"/>
          <p:nvPr/>
        </p:nvSpPr>
        <p:spPr>
          <a:xfrm>
            <a:off x="8522898" y="3081599"/>
            <a:ext cx="31486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8 </a:t>
            </a:r>
            <a:endParaRPr lang="en-US" sz="1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7A9502-AD07-4A04-B01C-6AB5FE16B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68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2F4EA0-BC30-40FD-8289-DDFCD5DD76DE}"/>
              </a:ext>
            </a:extLst>
          </p:cNvPr>
          <p:cNvSpPr/>
          <p:nvPr/>
        </p:nvSpPr>
        <p:spPr>
          <a:xfrm>
            <a:off x="536678" y="3591615"/>
            <a:ext cx="3119718" cy="239748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F8FD19-4BBA-4AAA-9CCB-0EEE3F7D6B58}"/>
              </a:ext>
            </a:extLst>
          </p:cNvPr>
          <p:cNvSpPr/>
          <p:nvPr/>
        </p:nvSpPr>
        <p:spPr>
          <a:xfrm>
            <a:off x="8610600" y="3637668"/>
            <a:ext cx="3119718" cy="235143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263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mapping functions verification : “</a:t>
            </a:r>
            <a:r>
              <a:rPr lang="en-US" sz="20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amplitude_to_symbol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cont.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825489"/>
            <a:ext cx="11335109" cy="79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Base one of the previous script write script to plot figure as below.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Name the script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6.2.2_Maping_AmplToSymbol_Multiple.py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BC9651-E0F0-422E-B25F-C0EADF411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3" y="1916630"/>
            <a:ext cx="4774603" cy="33269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26CE5B-2A81-4F6E-A722-6F8A5033D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10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4" y="2285987"/>
            <a:ext cx="3381373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Up\down conversion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Signal's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2745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6981825" y="2904581"/>
            <a:ext cx="1681885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781800" y="3634664"/>
            <a:ext cx="1875268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5BF4A-D7E3-4C6C-A1DF-6A1865242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2153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Symbols transmission and reception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785837"/>
            <a:ext cx="113351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Complete below script to make given number of </a:t>
            </a:r>
            <a:r>
              <a:rPr lang="en-US" sz="1600" b="1" dirty="0"/>
              <a:t>transmissions\receptions </a:t>
            </a:r>
            <a:r>
              <a:rPr lang="en-US" sz="1600" dirty="0"/>
              <a:t>by using given number of </a:t>
            </a:r>
            <a:r>
              <a:rPr lang="en-US" sz="1600" b="1" dirty="0"/>
              <a:t>symbols</a:t>
            </a:r>
            <a:r>
              <a:rPr lang="en-US" sz="1600" dirty="0"/>
              <a:t> </a:t>
            </a:r>
            <a:r>
              <a:rPr lang="en-US" sz="1600" b="0" i="0" dirty="0">
                <a:solidFill>
                  <a:srgbClr val="202124"/>
                </a:solidFill>
                <a:effectLst/>
              </a:rPr>
              <a:t>in the presence of given </a:t>
            </a:r>
            <a:r>
              <a:rPr lang="en-US" sz="1600" b="1" i="0" dirty="0">
                <a:solidFill>
                  <a:srgbClr val="202124"/>
                </a:solidFill>
                <a:effectLst/>
              </a:rPr>
              <a:t>noise</a:t>
            </a:r>
            <a:r>
              <a:rPr lang="en-US" sz="1600" b="0" i="0" dirty="0">
                <a:solidFill>
                  <a:srgbClr val="202124"/>
                </a:solidFill>
                <a:effectLst/>
              </a:rPr>
              <a:t> distribution</a:t>
            </a:r>
            <a:r>
              <a:rPr lang="en-US" sz="16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D9F3F2-AC6F-42B4-BB84-DADF10176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3" y="1431830"/>
            <a:ext cx="4415190" cy="52755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55FAAB-64F2-4731-BB03-76752DC46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634" y="1819814"/>
            <a:ext cx="5344271" cy="12860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A41D07-74F0-410D-AFE0-B040C42B8995}"/>
              </a:ext>
            </a:extLst>
          </p:cNvPr>
          <p:cNvSpPr txBox="1"/>
          <p:nvPr/>
        </p:nvSpPr>
        <p:spPr>
          <a:xfrm>
            <a:off x="5830634" y="1370612"/>
            <a:ext cx="16361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u="sng" dirty="0"/>
              <a:t>Typical result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D8803A-FB3C-487C-8564-28EFDEA66C07}"/>
              </a:ext>
            </a:extLst>
          </p:cNvPr>
          <p:cNvSpPr txBox="1"/>
          <p:nvPr/>
        </p:nvSpPr>
        <p:spPr>
          <a:xfrm>
            <a:off x="5881055" y="3582856"/>
            <a:ext cx="61873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Observe results while changing NOISE_DEVIATION and SYMBOL_NR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4042CC-C84A-4BE0-B33F-79B9A0ECD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9020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Symbols transmission and reception,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error number </a:t>
            </a:r>
            <a:r>
              <a:rPr lang="en-US" sz="20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noise deviation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785837"/>
            <a:ext cx="11335109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Save previous script as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7.2_ModDemodSymbols_ErrorRate_vs_Noise_Print.py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Modify it to evaluate transmission error for given range of noise deviation (see exemplary result below).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Set TRANSMISIONS_NR to 1000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the script to add missing results below.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9ED03A-0CBB-45E8-AA61-B2C1FC6EF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495" y="3027036"/>
            <a:ext cx="1771897" cy="23625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740981-1E3A-4205-95B9-A1BCBC3F81AC}"/>
              </a:ext>
            </a:extLst>
          </p:cNvPr>
          <p:cNvSpPr txBox="1"/>
          <p:nvPr/>
        </p:nvSpPr>
        <p:spPr>
          <a:xfrm>
            <a:off x="845600" y="2602804"/>
            <a:ext cx="17718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2 </a:t>
            </a:r>
            <a:endParaRPr lang="en-US" sz="1400" u="sng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216977-D1FA-4C33-9DE7-CB2DC7E2F177}"/>
              </a:ext>
            </a:extLst>
          </p:cNvPr>
          <p:cNvSpPr txBox="1"/>
          <p:nvPr/>
        </p:nvSpPr>
        <p:spPr>
          <a:xfrm>
            <a:off x="3080495" y="2602804"/>
            <a:ext cx="1790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4 </a:t>
            </a:r>
            <a:endParaRPr lang="en-US" sz="1400" u="sn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0FF969-0321-4160-81E6-629E79906F7F}"/>
              </a:ext>
            </a:extLst>
          </p:cNvPr>
          <p:cNvSpPr txBox="1"/>
          <p:nvPr/>
        </p:nvSpPr>
        <p:spPr>
          <a:xfrm>
            <a:off x="5240443" y="2602803"/>
            <a:ext cx="1790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8 </a:t>
            </a:r>
            <a:endParaRPr lang="en-US" sz="1400" u="sn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3EE1F7-AEEE-47FC-883C-0F7FBA07C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71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ED0011-7289-45B9-BC06-E67A7725D051}"/>
              </a:ext>
            </a:extLst>
          </p:cNvPr>
          <p:cNvSpPr/>
          <p:nvPr/>
        </p:nvSpPr>
        <p:spPr>
          <a:xfrm>
            <a:off x="5236534" y="3027036"/>
            <a:ext cx="1790950" cy="236253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EFD1ED-BD0B-4162-B7B3-8386D0594612}"/>
              </a:ext>
            </a:extLst>
          </p:cNvPr>
          <p:cNvSpPr/>
          <p:nvPr/>
        </p:nvSpPr>
        <p:spPr>
          <a:xfrm>
            <a:off x="845600" y="3027036"/>
            <a:ext cx="1790950" cy="236253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7290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Symbols transmission and reception,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error number </a:t>
            </a:r>
            <a:r>
              <a:rPr lang="en-US" sz="20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noise deviation, 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785837"/>
            <a:ext cx="1133510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Save previous script as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7.3_ModDemodSymbols_ErrorRate_vs_Noise_Plot.py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Modify it to generate plots family as on the figure below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E1D4E6-5EA4-4045-A63D-DEC794A76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30" y="1765508"/>
            <a:ext cx="4939682" cy="33269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268321-8A03-4AAF-947A-8D9A8C9F5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1853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Symbols transmission and reception, error number </a:t>
            </a:r>
            <a:r>
              <a:rPr lang="en-US" sz="20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noise deviation,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 nr selection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336430" y="791161"/>
            <a:ext cx="11335109" cy="2270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There are methods to discover and correct errors in received data, but they work correctly below certain error rate.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If error cannot be corrected data have to be retransmitted which is quiet time and power consuming.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Error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 rate depends on noise level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which in turn</a:t>
            </a:r>
            <a:r>
              <a:rPr kumimoji="0" lang="en-US" altLang="en-US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altLang="en-US" sz="1200" dirty="0">
                <a:latin typeface="Arial" panose="020B0604020202020204" pitchFamily="34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depends on many factors like: distance to base station, weather conditions, buildings, and so on.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What's important, </a:t>
            </a:r>
            <a:r>
              <a:rPr lang="en-US" sz="1600" b="1" dirty="0">
                <a:solidFill>
                  <a:prstClr val="black"/>
                </a:solidFill>
                <a:cs typeface="Courier New" panose="02070309020205020404" pitchFamily="49" charset="0"/>
              </a:rPr>
              <a:t>noise level </a:t>
            </a:r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(so error rate) can </a:t>
            </a:r>
            <a:r>
              <a:rPr lang="en-US" sz="1600" b="1" dirty="0">
                <a:solidFill>
                  <a:prstClr val="black"/>
                </a:solidFill>
                <a:cs typeface="Courier New" panose="02070309020205020404" pitchFamily="49" charset="0"/>
              </a:rPr>
              <a:t>change in time </a:t>
            </a:r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so in order to guarantee </a:t>
            </a:r>
            <a:r>
              <a:rPr lang="en-US" sz="1600" b="1" dirty="0">
                <a:solidFill>
                  <a:prstClr val="black"/>
                </a:solidFill>
                <a:cs typeface="Courier New" panose="02070309020205020404" pitchFamily="49" charset="0"/>
              </a:rPr>
              <a:t>maximum transfer </a:t>
            </a:r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rate at current conditions one has to use </a:t>
            </a:r>
            <a:r>
              <a:rPr lang="en-US" sz="1600" b="1" dirty="0">
                <a:solidFill>
                  <a:prstClr val="black"/>
                </a:solidFill>
                <a:cs typeface="Courier New" panose="02070309020205020404" pitchFamily="49" charset="0"/>
              </a:rPr>
              <a:t>symbol number </a:t>
            </a:r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appropriate for current noise level.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E1D4E6-5EA4-4045-A63D-DEC794A76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169" y="3429000"/>
            <a:ext cx="4207401" cy="283377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FE1124D-217D-4115-8420-73221AED0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E3C69C-BA09-43D0-9580-CE8C3F955262}"/>
              </a:ext>
            </a:extLst>
          </p:cNvPr>
          <p:cNvSpPr txBox="1"/>
          <p:nvPr/>
        </p:nvSpPr>
        <p:spPr>
          <a:xfrm>
            <a:off x="336431" y="3522859"/>
            <a:ext cx="7030528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If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symbol nr is too high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for current noise level (deviation) we get many errors </a:t>
            </a:r>
          </a:p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and will have to make many retransmission which decrease effective transfer rate</a:t>
            </a:r>
            <a:endParaRPr lang="en-US" sz="1600" dirty="0">
              <a:solidFill>
                <a:prstClr val="black"/>
              </a:solidFill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DD342D-1CE0-49EF-A4B4-5570D20B9997}"/>
              </a:ext>
            </a:extLst>
          </p:cNvPr>
          <p:cNvSpPr txBox="1"/>
          <p:nvPr/>
        </p:nvSpPr>
        <p:spPr>
          <a:xfrm>
            <a:off x="336431" y="4650044"/>
            <a:ext cx="7030528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If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symbol nr is too low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for current noise level (deviation) the number of errors will be low, but transfer will be also low so in practice w will be wasting possibilities given by channel.</a:t>
            </a:r>
            <a:endParaRPr lang="en-US" sz="1600" dirty="0">
              <a:solidFill>
                <a:prstClr val="black"/>
              </a:solidFill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A196D2-3CC5-4C01-AD77-B32213253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7115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Symbols transmission and reception, error number </a:t>
            </a:r>
            <a:r>
              <a:rPr lang="en-US" sz="20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noise deviation,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 nr selection - exercise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336430" y="791161"/>
            <a:ext cx="113351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As it was already said, to guarantee </a:t>
            </a:r>
            <a:r>
              <a:rPr lang="en-US" sz="1600" b="1" dirty="0">
                <a:solidFill>
                  <a:prstClr val="black"/>
                </a:solidFill>
                <a:cs typeface="Courier New" panose="02070309020205020404" pitchFamily="49" charset="0"/>
              </a:rPr>
              <a:t>maximum transfer </a:t>
            </a:r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rate at current conditions one has to use </a:t>
            </a:r>
            <a:r>
              <a:rPr lang="en-US" sz="1600" b="1" dirty="0">
                <a:solidFill>
                  <a:prstClr val="black"/>
                </a:solidFill>
                <a:cs typeface="Courier New" panose="02070309020205020404" pitchFamily="49" charset="0"/>
              </a:rPr>
              <a:t>symbol number </a:t>
            </a:r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appropriate for current noise level.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E1D4E6-5EA4-4045-A63D-DEC794A76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030" y="2378133"/>
            <a:ext cx="5575539" cy="3755248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FE1124D-217D-4115-8420-73221AED0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33E9C1-E356-44BE-B9B5-F7D5B9B0DDC7}"/>
              </a:ext>
            </a:extLst>
          </p:cNvPr>
          <p:cNvSpPr txBox="1"/>
          <p:nvPr/>
        </p:nvSpPr>
        <p:spPr>
          <a:xfrm>
            <a:off x="336430" y="1537123"/>
            <a:ext cx="113351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Base on figure below estimate acceptable and optimal symbol number for given: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acceptable error number,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noise deviation.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prstClr val="black"/>
              </a:solidFill>
              <a:cs typeface="Courier New" panose="02070309020205020404" pitchFamily="49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7B82F15-B1B2-47B9-A156-795F36AB85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055973"/>
              </p:ext>
            </p:extLst>
          </p:nvPr>
        </p:nvGraphicFramePr>
        <p:xfrm>
          <a:off x="491707" y="2969322"/>
          <a:ext cx="4448354" cy="11144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4512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2175939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87903">
                  <a:extLst>
                    <a:ext uri="{9D8B030D-6E8A-4147-A177-3AD203B41FA5}">
                      <a16:colId xmlns:a16="http://schemas.microsoft.com/office/drawing/2014/main" val="84172935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cs typeface="Courier New" panose="02070309020205020404" pitchFamily="49" charset="0"/>
                        </a:rPr>
                        <a:t>acceptable error number = </a:t>
                      </a:r>
                      <a:r>
                        <a:rPr lang="en-US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cs typeface="Courier New" panose="02070309020205020404" pitchFamily="49" charset="0"/>
                        </a:rPr>
                        <a:t>300</a:t>
                      </a:r>
                      <a:endParaRPr lang="en-US" sz="1400" b="1" i="0" u="none" strike="noStrike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noise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acceptable symbol nr(s)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optimal symbol nr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1530550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BCF442-E664-4065-9105-99578BF704BC}"/>
              </a:ext>
            </a:extLst>
          </p:cNvPr>
          <p:cNvCxnSpPr>
            <a:cxnSpLocks/>
          </p:cNvCxnSpPr>
          <p:nvPr/>
        </p:nvCxnSpPr>
        <p:spPr>
          <a:xfrm>
            <a:off x="6202393" y="4363347"/>
            <a:ext cx="4722961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B9896-0C14-4D60-89C2-566BD1FB3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533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621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700" dirty="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FFT - </a:t>
              </a:r>
              <a:r>
                <a:rPr lang="en-US" sz="1700" dirty="0" err="1"/>
                <a:t>iFFT</a:t>
              </a:r>
              <a:endParaRPr lang="en-US" sz="1700" dirty="0"/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Up\down conversion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FF0000"/>
                      </a:solidFill>
                    </a:rPr>
                    <a:t>Two</a:t>
                  </a:r>
                  <a:r>
                    <a:rPr lang="en-US" sz="1400" dirty="0">
                      <a:solidFill>
                        <a:srgbClr val="FF0000"/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FF0000"/>
                      </a:solidFill>
                    </a:rPr>
                    <a:t>Mod</a:t>
                  </a:r>
                  <a:r>
                    <a:rPr lang="en-US" sz="1400" dirty="0">
                      <a:solidFill>
                        <a:srgbClr val="FF0000"/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 dirty="0">
                      <a:solidFill>
                        <a:srgbClr val="FF0000"/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/>
                    <a:t>Mapp</a:t>
                  </a:r>
                  <a:r>
                    <a:rPr lang="en-US" sz="1400" dirty="0"/>
                    <a:t>ing–</a:t>
                  </a:r>
                  <a:r>
                    <a:rPr lang="en-US" sz="1400" b="1" dirty="0" err="1"/>
                    <a:t>Dem</a:t>
                  </a:r>
                  <a:r>
                    <a:rPr lang="en-US" sz="1400" dirty="0" err="1"/>
                    <a:t>apping</a:t>
                  </a:r>
                  <a:endParaRPr lang="en-US" sz="1400" dirty="0"/>
                </a:p>
                <a:p>
                  <a:pPr algn="ctr"/>
                  <a:r>
                    <a:rPr lang="en-US" sz="1400" dirty="0"/>
                    <a:t>(Constellations)</a:t>
                  </a:r>
                  <a:endParaRPr lang="en-US" sz="1400" b="1" dirty="0"/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Single</a:t>
                </a:r>
                <a:r>
                  <a:rPr lang="en-US" sz="1400" dirty="0">
                    <a:solidFill>
                      <a:srgbClr val="FF0000"/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Ortho</a:t>
                </a:r>
                <a:r>
                  <a:rPr lang="en-US" sz="1400" dirty="0"/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Multiple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Two</a:t>
                </a:r>
                <a:r>
                  <a:rPr lang="en-US" sz="1400" dirty="0"/>
                  <a:t> sinewaves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Single</a:t>
                </a:r>
                <a:r>
                  <a:rPr lang="en-US" sz="1400" dirty="0"/>
                  <a:t> sinewave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2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N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Single</a:t>
                </a:r>
                <a:r>
                  <a:rPr lang="en-US" sz="1400" dirty="0"/>
                  <a:t> sinewave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Two</a:t>
                </a:r>
                <a:r>
                  <a:rPr lang="en-US" sz="1400" dirty="0"/>
                  <a:t> sinewaves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Mod</a:t>
                </a:r>
                <a:r>
                  <a:rPr lang="en-US" sz="1400" dirty="0"/>
                  <a:t>ulation-</a:t>
                </a:r>
                <a:r>
                  <a:rPr lang="en-US" sz="1400" b="1" dirty="0"/>
                  <a:t>Dem</a:t>
                </a:r>
                <a:r>
                  <a:rPr lang="en-US" sz="1400" dirty="0"/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113A3-43EE-4DDE-A571-96BA92D31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2125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73280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Quadrature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idea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455678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42055" y="507379"/>
            <a:ext cx="11229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 know from previous slides that it is possible to transfer </a:t>
            </a:r>
            <a:r>
              <a:rPr lang="en-US" sz="1600" b="1" dirty="0"/>
              <a:t>two</a:t>
            </a:r>
            <a:r>
              <a:rPr lang="en-US" sz="1600" dirty="0"/>
              <a:t> </a:t>
            </a:r>
            <a:r>
              <a:rPr lang="en-US" sz="1600" b="1" dirty="0"/>
              <a:t>sinewaves</a:t>
            </a:r>
            <a:r>
              <a:rPr lang="en-US" sz="1600" dirty="0"/>
              <a:t> of the same frequency via </a:t>
            </a:r>
            <a:r>
              <a:rPr lang="en-US" sz="1600" b="1" dirty="0"/>
              <a:t>single channel </a:t>
            </a:r>
            <a:r>
              <a:rPr lang="en-US" sz="1600" dirty="0"/>
              <a:t>(signal) if sinewaves are </a:t>
            </a:r>
            <a:r>
              <a:rPr lang="en-US" sz="1600" b="1" dirty="0"/>
              <a:t>orthogonal</a:t>
            </a:r>
            <a:r>
              <a:rPr lang="en-US" sz="1600" dirty="0"/>
              <a:t> which is the case for </a:t>
            </a:r>
            <a:r>
              <a:rPr lang="en-US" sz="1600" b="1" dirty="0"/>
              <a:t>2/pi phase shift </a:t>
            </a:r>
            <a:r>
              <a:rPr lang="en-US" sz="1600" dirty="0"/>
              <a:t>when sinewaves (</a:t>
            </a:r>
            <a:r>
              <a:rPr lang="en-US" sz="1600" b="1" dirty="0"/>
              <a:t>sinus</a:t>
            </a:r>
            <a:r>
              <a:rPr lang="en-US" sz="1600" dirty="0"/>
              <a:t> and </a:t>
            </a:r>
            <a:r>
              <a:rPr lang="en-US" sz="1600" b="1" dirty="0"/>
              <a:t>cosines</a:t>
            </a:r>
            <a:r>
              <a:rPr lang="en-US" sz="1600" dirty="0"/>
              <a:t> for example)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3FE0E6-C94F-42A0-ADF8-BBE44B630946}"/>
              </a:ext>
            </a:extLst>
          </p:cNvPr>
          <p:cNvSpPr txBox="1"/>
          <p:nvPr/>
        </p:nvSpPr>
        <p:spPr>
          <a:xfrm>
            <a:off x="336430" y="3541360"/>
            <a:ext cx="10921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Such modulation of signal is called </a:t>
            </a:r>
            <a:r>
              <a:rPr lang="en-US" b="1" dirty="0"/>
              <a:t>q</a:t>
            </a:r>
            <a:r>
              <a:rPr lang="en-US" sz="1800" b="1" dirty="0"/>
              <a:t>uadrature modulation. </a:t>
            </a:r>
            <a:r>
              <a:rPr lang="en-US" sz="1800" dirty="0"/>
              <a:t>To see why play with bellow interactive plots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3F0CE9-5738-4A8C-905F-329ED60AA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4" y="4261861"/>
            <a:ext cx="2771955" cy="21620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32C64ED-44AC-40F9-906A-3A0A3BE7E5B1}"/>
              </a:ext>
            </a:extLst>
          </p:cNvPr>
          <p:cNvSpPr txBox="1"/>
          <p:nvPr/>
        </p:nvSpPr>
        <p:spPr>
          <a:xfrm>
            <a:off x="1132168" y="3910692"/>
            <a:ext cx="14643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composition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AEC23C-C5C2-4402-B6E0-59A723B41617}"/>
              </a:ext>
            </a:extLst>
          </p:cNvPr>
          <p:cNvGrpSpPr/>
          <p:nvPr/>
        </p:nvGrpSpPr>
        <p:grpSpPr>
          <a:xfrm>
            <a:off x="4501169" y="3958302"/>
            <a:ext cx="2477711" cy="2457402"/>
            <a:chOff x="5363808" y="4334823"/>
            <a:chExt cx="2477711" cy="24574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7E3074A-BFB1-45C0-8396-6E0178B61D70}"/>
                </a:ext>
              </a:extLst>
            </p:cNvPr>
            <p:cNvSpPr txBox="1"/>
            <p:nvPr/>
          </p:nvSpPr>
          <p:spPr>
            <a:xfrm>
              <a:off x="5363808" y="4334823"/>
              <a:ext cx="247771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/>
                <a:t>decomposition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C4F9B09-0146-42AA-9918-83C086AE3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63808" y="4704154"/>
              <a:ext cx="2477711" cy="2088071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7531351-5949-4709-AAAC-10695690F589}"/>
              </a:ext>
            </a:extLst>
          </p:cNvPr>
          <p:cNvSpPr txBox="1"/>
          <p:nvPr/>
        </p:nvSpPr>
        <p:spPr>
          <a:xfrm>
            <a:off x="8270913" y="3892529"/>
            <a:ext cx="29865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signal as a spinning vector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D9D7355-62B3-4696-BC89-4174766167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177"/>
          <a:stretch/>
        </p:blipFill>
        <p:spPr>
          <a:xfrm>
            <a:off x="8647708" y="4270940"/>
            <a:ext cx="2356842" cy="2151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4D136D-59FA-43C8-89E2-37B5B7D94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5694" y="1684591"/>
            <a:ext cx="1889182" cy="8084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A85537-3C94-4AF4-AE5C-3BEE625B04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2211" y="1251435"/>
            <a:ext cx="3132294" cy="215963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C3B407-C184-4F38-B2FD-8FEED6421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979829"/>
            <a:ext cx="2743200" cy="365125"/>
          </a:xfrm>
        </p:spPr>
        <p:txBody>
          <a:bodyPr/>
          <a:lstStyle/>
          <a:p>
            <a:fld id="{23E75D7B-1B22-4289-9660-B8E0DAD8E59F}" type="slidenum">
              <a:rPr lang="en-US" smtClean="0"/>
              <a:t>76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7258E0-261A-4A18-88B1-6ADECDD6ACBE}"/>
              </a:ext>
            </a:extLst>
          </p:cNvPr>
          <p:cNvSpPr txBox="1"/>
          <p:nvPr/>
        </p:nvSpPr>
        <p:spPr>
          <a:xfrm>
            <a:off x="428444" y="6460226"/>
            <a:ext cx="108290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2_OrthogonalSinewavesAmplitudeModulation\1_SingleFrequency\2_TwoSineWaves\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InteractivePresentations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0919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Quadrature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idea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42055" y="883900"/>
            <a:ext cx="1122948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Use  interactive plots from previous slide to answer following questions.</a:t>
            </a:r>
          </a:p>
          <a:p>
            <a:endParaRPr lang="en-US" sz="1600" dirty="0"/>
          </a:p>
          <a:p>
            <a:r>
              <a:rPr lang="en-US" sz="1600" b="1" dirty="0"/>
              <a:t>sinusoid_composition.html</a:t>
            </a:r>
            <a:r>
              <a:rPr lang="en-US" sz="1600" dirty="0"/>
              <a:t>: find amplitude of sinus and </a:t>
            </a:r>
            <a:r>
              <a:rPr lang="en-US" sz="1600" dirty="0" err="1"/>
              <a:t>cosinus</a:t>
            </a:r>
            <a:r>
              <a:rPr lang="en-US" sz="1600" dirty="0"/>
              <a:t> to obtain sinusoid of amplitude 1.15 and phase 1.0 </a:t>
            </a:r>
            <a:br>
              <a:rPr lang="en-US" sz="1600" dirty="0"/>
            </a:br>
            <a:r>
              <a:rPr lang="en-US" sz="1600" dirty="0"/>
              <a:t>- </a:t>
            </a:r>
            <a:r>
              <a:rPr lang="en-US" sz="1600" dirty="0" err="1"/>
              <a:t>ampl</a:t>
            </a:r>
            <a:r>
              <a:rPr lang="en-US" sz="1600" dirty="0"/>
              <a:t>. sin: </a:t>
            </a:r>
            <a:r>
              <a:rPr lang="en-US" sz="1600" dirty="0">
                <a:highlight>
                  <a:srgbClr val="FFFF00"/>
                </a:highlight>
              </a:rPr>
              <a:t>?</a:t>
            </a:r>
          </a:p>
          <a:p>
            <a:r>
              <a:rPr lang="en-US" sz="1600" dirty="0"/>
              <a:t>- </a:t>
            </a:r>
            <a:r>
              <a:rPr lang="en-US" sz="1600" dirty="0" err="1"/>
              <a:t>ampl</a:t>
            </a:r>
            <a:r>
              <a:rPr lang="en-US" sz="1600" dirty="0"/>
              <a:t>. cos: </a:t>
            </a:r>
            <a:r>
              <a:rPr lang="en-US" sz="1600" dirty="0">
                <a:highlight>
                  <a:srgbClr val="FFFF00"/>
                </a:highlight>
              </a:rPr>
              <a:t>?</a:t>
            </a:r>
          </a:p>
          <a:p>
            <a:endParaRPr lang="en-US" sz="1600" dirty="0"/>
          </a:p>
          <a:p>
            <a:r>
              <a:rPr lang="en-US" sz="1600" b="1" dirty="0"/>
              <a:t>sinusoid_decomposition.html</a:t>
            </a:r>
            <a:r>
              <a:rPr lang="en-US" sz="1600" dirty="0"/>
              <a:t>: find amplitude and phase of sinusoid of which is a sum of sinus of amplitude 0.5 and </a:t>
            </a:r>
            <a:r>
              <a:rPr lang="en-US" sz="1600" dirty="0" err="1"/>
              <a:t>cosinus</a:t>
            </a:r>
            <a:r>
              <a:rPr lang="en-US" sz="1600" dirty="0"/>
              <a:t> of </a:t>
            </a:r>
            <a:r>
              <a:rPr lang="en-US" sz="1600" dirty="0" err="1"/>
              <a:t>amplidude</a:t>
            </a:r>
            <a:r>
              <a:rPr lang="en-US" sz="1600" dirty="0"/>
              <a:t> 1.5</a:t>
            </a:r>
            <a:endParaRPr lang="en-US" sz="1600" dirty="0">
              <a:highlight>
                <a:srgbClr val="FFFF00"/>
              </a:highlight>
            </a:endParaRPr>
          </a:p>
          <a:p>
            <a:r>
              <a:rPr lang="en-US" sz="1600" dirty="0"/>
              <a:t>- sinusoid </a:t>
            </a:r>
            <a:r>
              <a:rPr lang="en-US" sz="1600" dirty="0" err="1"/>
              <a:t>ampl</a:t>
            </a:r>
            <a:r>
              <a:rPr lang="en-US" sz="1600" dirty="0"/>
              <a:t>.: </a:t>
            </a:r>
            <a:r>
              <a:rPr lang="en-US" sz="1600" dirty="0">
                <a:highlight>
                  <a:srgbClr val="FFFF00"/>
                </a:highlight>
              </a:rPr>
              <a:t>?</a:t>
            </a:r>
            <a:endParaRPr lang="en-US" sz="1600" dirty="0"/>
          </a:p>
          <a:p>
            <a:r>
              <a:rPr lang="en-US" sz="1600" dirty="0"/>
              <a:t>- sinusoid phase.: </a:t>
            </a:r>
            <a:r>
              <a:rPr lang="en-US" sz="1600" dirty="0">
                <a:highlight>
                  <a:srgbClr val="FFFF00"/>
                </a:highlight>
              </a:rPr>
              <a:t>?</a:t>
            </a:r>
          </a:p>
          <a:p>
            <a:pPr marL="285750" indent="-285750">
              <a:buFontTx/>
              <a:buChar char="-"/>
            </a:pPr>
            <a:endParaRPr lang="en-US" sz="1600" dirty="0">
              <a:highlight>
                <a:srgbClr val="FFFF00"/>
              </a:highlight>
            </a:endParaRPr>
          </a:p>
          <a:p>
            <a:r>
              <a:rPr lang="en-US" sz="1600" b="1" dirty="0"/>
              <a:t>sinusoid_decomposition_spinning_vector.html: </a:t>
            </a:r>
            <a:r>
              <a:rPr lang="en-US" sz="1600" dirty="0"/>
              <a:t>what are the vector angles at which sinus and </a:t>
            </a:r>
            <a:r>
              <a:rPr lang="en-US" sz="1600" dirty="0" err="1"/>
              <a:t>cosinus</a:t>
            </a:r>
            <a:r>
              <a:rPr lang="en-US" sz="1600" dirty="0"/>
              <a:t> have equal value</a:t>
            </a:r>
          </a:p>
          <a:p>
            <a:r>
              <a:rPr lang="en-US" sz="1600" b="1" dirty="0">
                <a:highlight>
                  <a:srgbClr val="FFFF00"/>
                </a:highlight>
              </a:rPr>
              <a:t>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6BEE42-58B1-40D0-92F3-20AD2CDB8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3597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Quadrature modulation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implementation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42056" y="883900"/>
            <a:ext cx="9443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Complete script to implement quadrature modulation. Result should look like on the waveform below.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204C8C-58BF-485F-AC50-3E0B3F512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81734"/>
            <a:ext cx="2653160" cy="250548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1ADE716-18B8-4659-99E0-34A4EFEBD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14" y="1381734"/>
            <a:ext cx="4257854" cy="3780681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D81231D6-44BD-4F92-95F6-8927CD0A85FF}"/>
              </a:ext>
            </a:extLst>
          </p:cNvPr>
          <p:cNvGrpSpPr/>
          <p:nvPr/>
        </p:nvGrpSpPr>
        <p:grpSpPr>
          <a:xfrm>
            <a:off x="5620915" y="4046502"/>
            <a:ext cx="3603329" cy="2621793"/>
            <a:chOff x="4686300" y="4019492"/>
            <a:chExt cx="3603329" cy="2621793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F12F150-B57A-4AC8-8CA0-C25B0CD08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86300" y="4289639"/>
              <a:ext cx="3603329" cy="235164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906C4D5-AEE3-4A60-BE9B-324D2A61CF72}"/>
                </a:ext>
              </a:extLst>
            </p:cNvPr>
            <p:cNvSpPr txBox="1"/>
            <p:nvPr/>
          </p:nvSpPr>
          <p:spPr>
            <a:xfrm>
              <a:off x="6129584" y="4019492"/>
              <a:ext cx="7167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Tx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A49C20-DE84-4C47-B2BA-D85AD0F3F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20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Quadrature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implementation</a:t>
            </a:r>
            <a:endParaRPr lang="en-US" sz="20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42056" y="771758"/>
            <a:ext cx="578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Complete script to demodulate signal from previous slide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6C8D3D3-C692-4531-914A-CDD69058E61B}"/>
              </a:ext>
            </a:extLst>
          </p:cNvPr>
          <p:cNvGrpSpPr/>
          <p:nvPr/>
        </p:nvGrpSpPr>
        <p:grpSpPr>
          <a:xfrm>
            <a:off x="5624833" y="1424869"/>
            <a:ext cx="6046706" cy="2509532"/>
            <a:chOff x="6096000" y="1053176"/>
            <a:chExt cx="5791199" cy="230249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6876A24-97E4-4815-8F7C-CDD1CFE58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107291"/>
              <a:ext cx="5685009" cy="218917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127950-ECDA-4AB3-B740-83983C9E42A3}"/>
                </a:ext>
              </a:extLst>
            </p:cNvPr>
            <p:cNvSpPr/>
            <p:nvPr/>
          </p:nvSpPr>
          <p:spPr>
            <a:xfrm>
              <a:off x="9195758" y="1053176"/>
              <a:ext cx="2691441" cy="230249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ED78018-04A0-4A8F-9752-ED54269FC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5061" y="4274771"/>
            <a:ext cx="2886478" cy="400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ECC58F-5390-4864-8848-26AAE150DD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461" y="1157451"/>
            <a:ext cx="5206616" cy="550435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A5E63A-415A-4799-ABAE-7D23F4D5B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710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96990B-F315-4424-9EE8-680AD46C0EEE}"/>
              </a:ext>
            </a:extLst>
          </p:cNvPr>
          <p:cNvSpPr txBox="1"/>
          <p:nvPr/>
        </p:nvSpPr>
        <p:spPr>
          <a:xfrm>
            <a:off x="570100" y="1414238"/>
            <a:ext cx="8556647" cy="136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coordinates:</a:t>
            </a:r>
            <a:r>
              <a:rPr lang="en-US" sz="1800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b(blue) =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800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x, y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);</a:t>
            </a:r>
            <a:r>
              <a:rPr lang="en-US" sz="1800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  <a:r>
              <a:rPr lang="en-US" sz="1800" dirty="0">
                <a:solidFill>
                  <a:srgbClr val="53813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g(green) =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800" dirty="0">
                <a:solidFill>
                  <a:srgbClr val="53813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x, y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Product formula: 	   </a:t>
            </a:r>
            <a:r>
              <a:rPr lang="en-US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</a:t>
            </a:r>
            <a:r>
              <a:rPr lang="en-US" sz="1800" dirty="0">
                <a:solidFill>
                  <a:srgbClr val="53813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(</a:t>
            </a:r>
            <a:r>
              <a:rPr lang="en-US" sz="1800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</a:t>
            </a:r>
            <a:r>
              <a:rPr lang="en-US" sz="1800" dirty="0">
                <a:solidFill>
                  <a:srgbClr val="53813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+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1800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</a:t>
            </a:r>
            <a:r>
              <a:rPr lang="en-US" sz="1800" dirty="0">
                <a:solidFill>
                  <a:srgbClr val="53813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); 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  </a:t>
            </a: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input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   vectors,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</a:t>
            </a: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output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scalar &lt;- sum of multiplication of corresponding coordinates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34461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</a:t>
            </a:r>
            <a:r>
              <a:rPr lang="en-US" sz="20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formula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336430" y="858808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4E95370-1C37-4BB6-9DB2-5F37C0295AE5}"/>
              </a:ext>
            </a:extLst>
          </p:cNvPr>
          <p:cNvGrpSpPr/>
          <p:nvPr/>
        </p:nvGrpSpPr>
        <p:grpSpPr>
          <a:xfrm>
            <a:off x="2158279" y="3170373"/>
            <a:ext cx="3657108" cy="3238398"/>
            <a:chOff x="4263125" y="3498833"/>
            <a:chExt cx="3657108" cy="323839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88211CC-8385-4987-9670-455D962D0675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652960" y="3874385"/>
              <a:ext cx="2702047" cy="222449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C5DA89-FBD1-4A0D-8753-22F458435E31}"/>
                </a:ext>
              </a:extLst>
            </p:cNvPr>
            <p:cNvSpPr txBox="1"/>
            <p:nvPr/>
          </p:nvSpPr>
          <p:spPr>
            <a:xfrm>
              <a:off x="4546121" y="3498833"/>
              <a:ext cx="2808886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120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g</a:t>
              </a:r>
              <a:r>
                <a:rPr lang="en-US" sz="2000" dirty="0">
                  <a:solidFill>
                    <a:srgbClr val="4472C4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=</a:t>
              </a:r>
              <a:r>
                <a:rPr lang="en-US" sz="2000" dirty="0">
                  <a:solidFill>
                    <a:srgbClr val="4472C4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(</a:t>
              </a: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-4</a:t>
              </a:r>
              <a:r>
                <a: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,</a:t>
              </a: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</a:t>
              </a:r>
              <a:r>
                <a:rPr lang="en-US" sz="20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),</a:t>
              </a:r>
              <a:r>
                <a:rPr lang="en-US" sz="2000" dirty="0">
                  <a:solidFill>
                    <a:srgbClr val="4472C4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  </a:t>
              </a:r>
              <a:r>
                <a:rPr lang="en-US" sz="2000" dirty="0"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b</a:t>
              </a:r>
              <a:r>
                <a:rPr lang="en-US" sz="2000" dirty="0">
                  <a:solidFill>
                    <a:srgbClr val="538135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= </a:t>
              </a:r>
              <a:r>
                <a:rPr lang="en-US" sz="20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(</a:t>
              </a:r>
              <a:r>
                <a:rPr lang="en-US" sz="2000" dirty="0"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</a:t>
              </a:r>
              <a:r>
                <a:rPr lang="en-US" sz="2000" dirty="0">
                  <a:solidFill>
                    <a:srgbClr val="538135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, </a:t>
              </a:r>
              <a:r>
                <a:rPr lang="en-US" sz="2000" dirty="0"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1</a:t>
              </a:r>
              <a:r>
                <a:rPr lang="en-US" sz="20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)</a:t>
              </a:r>
              <a:endPara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3F647F2-177B-4AFD-98F5-925773EF6B47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263125" y="6003985"/>
              <a:ext cx="3657108" cy="73324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7B534E6-3CF1-4B4B-B281-8B2086968852}"/>
              </a:ext>
            </a:extLst>
          </p:cNvPr>
          <p:cNvSpPr txBox="1"/>
          <p:nvPr/>
        </p:nvSpPr>
        <p:spPr>
          <a:xfrm>
            <a:off x="10376140" y="6666669"/>
            <a:ext cx="205452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teacher\app_dot_2d_draw_and_calc.py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C48476-4B01-4165-A69F-27C3420E3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694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Quadrature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implementation 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715588" y="945871"/>
            <a:ext cx="8480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Use previous script to decode signal from “</a:t>
            </a:r>
            <a:r>
              <a:rPr lang="en-US" sz="1600" dirty="0" err="1"/>
              <a:t>TxSignal_exercise.npy</a:t>
            </a:r>
            <a:r>
              <a:rPr lang="en-US" sz="1600" dirty="0"/>
              <a:t>” file.</a:t>
            </a:r>
          </a:p>
          <a:p>
            <a:r>
              <a:rPr lang="en-US" sz="1600" dirty="0"/>
              <a:t>Result should look as follow.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E79023-3C8D-4F66-8333-E5227FC61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98" y="1751897"/>
            <a:ext cx="3696216" cy="275310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9D33E5-0631-4523-B2A7-C77E69E0A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4436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621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700" dirty="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FFT - </a:t>
              </a:r>
              <a:r>
                <a:rPr lang="en-US" sz="1700" dirty="0" err="1"/>
                <a:t>iFFT</a:t>
              </a:r>
              <a:endParaRPr lang="en-US" sz="1700" dirty="0"/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Up\down conversion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FF0000"/>
                      </a:solidFill>
                    </a:rPr>
                    <a:t>Two</a:t>
                  </a:r>
                  <a:r>
                    <a:rPr lang="en-US" sz="1400" dirty="0">
                      <a:solidFill>
                        <a:srgbClr val="FF0000"/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FF0000"/>
                      </a:solidFill>
                    </a:rPr>
                    <a:t>Mod</a:t>
                  </a:r>
                  <a:r>
                    <a:rPr lang="en-US" sz="1400" dirty="0">
                      <a:solidFill>
                        <a:srgbClr val="FF0000"/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 dirty="0">
                      <a:solidFill>
                        <a:srgbClr val="FF0000"/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FF0000"/>
                      </a:solidFill>
                    </a:rPr>
                    <a:t>Mapp</a:t>
                  </a:r>
                  <a:r>
                    <a:rPr lang="en-US" sz="1400" dirty="0">
                      <a:solidFill>
                        <a:srgbClr val="FF0000"/>
                      </a:solidFill>
                    </a:rPr>
                    <a:t>ing–</a:t>
                  </a:r>
                  <a:r>
                    <a:rPr lang="en-US" sz="1400" b="1" dirty="0" err="1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 dirty="0" err="1">
                      <a:solidFill>
                        <a:srgbClr val="FF0000"/>
                      </a:solidFill>
                    </a:rPr>
                    <a:t>apping</a:t>
                  </a:r>
                  <a:endParaRPr lang="en-US" sz="1400" dirty="0">
                    <a:solidFill>
                      <a:srgbClr val="FF0000"/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rgbClr val="FF0000"/>
                      </a:solidFill>
                    </a:rPr>
                    <a:t>(Constellations)</a:t>
                  </a:r>
                  <a:endParaRPr lang="en-US" sz="1400" b="1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Single</a:t>
                </a:r>
                <a:r>
                  <a:rPr lang="en-US" sz="1400" dirty="0">
                    <a:solidFill>
                      <a:srgbClr val="FF0000"/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Ortho</a:t>
                </a:r>
                <a:r>
                  <a:rPr lang="en-US" sz="1400" dirty="0"/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Multiple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Two</a:t>
                </a:r>
                <a:r>
                  <a:rPr lang="en-US" sz="1400" dirty="0"/>
                  <a:t> sinewaves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Single</a:t>
                </a:r>
                <a:r>
                  <a:rPr lang="en-US" sz="1400" dirty="0"/>
                  <a:t> sinewave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2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N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Single</a:t>
                </a:r>
                <a:r>
                  <a:rPr lang="en-US" sz="1400" dirty="0"/>
                  <a:t> sinewave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Two</a:t>
                </a:r>
                <a:r>
                  <a:rPr lang="en-US" sz="1400" dirty="0"/>
                  <a:t> sinewaves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Mod</a:t>
                </a:r>
                <a:r>
                  <a:rPr lang="en-US" sz="1400" dirty="0"/>
                  <a:t>ulation-</a:t>
                </a:r>
                <a:r>
                  <a:rPr lang="en-US" sz="1400" b="1" dirty="0"/>
                  <a:t>Dem</a:t>
                </a:r>
                <a:r>
                  <a:rPr lang="en-US" sz="1400" dirty="0"/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E22-217A-4AAD-B4E7-C2A5F09E0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613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Maping-Demaping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Preparations : copying\renaming\verifying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961075"/>
            <a:ext cx="1133511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Copy</a:t>
            </a:r>
            <a:r>
              <a:rPr lang="en-US" sz="1400" dirty="0"/>
              <a:t> scripts 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2_AmplitudeModulation\1_SingleFrequency\2_TwoSineWaves: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1_Modulation.py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2_Demodulation.py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to:  subfolder 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3_MapingDemaping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Rename </a:t>
            </a:r>
            <a:r>
              <a:rPr lang="en-US" sz="1400" dirty="0"/>
              <a:t>them as below: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1.1_Modulation.py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1.2_Demodulation.py</a:t>
            </a:r>
          </a:p>
          <a:p>
            <a:pPr marL="285750" indent="-285750">
              <a:buFontTx/>
              <a:buChar char="-"/>
            </a:pPr>
            <a:endParaRPr lang="en-US" sz="1600" dirty="0"/>
          </a:p>
          <a:p>
            <a:r>
              <a:rPr lang="en-US" sz="1600" b="1" dirty="0"/>
              <a:t>Run</a:t>
            </a:r>
            <a:r>
              <a:rPr lang="en-US" sz="1600" dirty="0"/>
              <a:t>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1.1_Modulation.py </a:t>
            </a:r>
            <a:r>
              <a:rPr lang="en-US" sz="1600" dirty="0"/>
              <a:t>and than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1.2_Demodulation.py</a:t>
            </a:r>
            <a:r>
              <a:rPr lang="en-US" sz="1600" dirty="0"/>
              <a:t>.</a:t>
            </a:r>
          </a:p>
          <a:p>
            <a:r>
              <a:rPr lang="en-US" sz="1600" dirty="0"/>
              <a:t>Check whether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1.2_Demodulation.py </a:t>
            </a:r>
            <a:r>
              <a:rPr lang="en-US" sz="1600" dirty="0"/>
              <a:t>prints amplitude vector from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1.1_Modulation.py 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B81119-B4F3-4131-B9BB-03DA75B06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45" y="3660439"/>
            <a:ext cx="4391638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800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Maping-Demaping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Preparations 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merging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752215"/>
            <a:ext cx="5860212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Completing script on the left to </a:t>
            </a:r>
            <a:r>
              <a:rPr lang="en-US" sz="1600" b="1" dirty="0"/>
              <a:t>Merge</a:t>
            </a:r>
            <a:r>
              <a:rPr lang="en-US" sz="1600" dirty="0"/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1.1_Modulation.py </a:t>
            </a:r>
            <a:r>
              <a:rPr lang="en-US" sz="1600" dirty="0"/>
              <a:t>and 1.2_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Demodulation.py </a:t>
            </a:r>
            <a:r>
              <a:rPr lang="en-US" sz="1600" dirty="0"/>
              <a:t>into single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2.1_ModDemod.py</a:t>
            </a:r>
            <a:endParaRPr lang="en-US" sz="1600" dirty="0"/>
          </a:p>
          <a:p>
            <a:pPr>
              <a:lnSpc>
                <a:spcPct val="150000"/>
              </a:lnSpc>
            </a:pPr>
            <a:endParaRPr lang="en-US" sz="1600" dirty="0"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Channel </a:t>
            </a:r>
            <a:r>
              <a:rPr lang="en-US" sz="1600" dirty="0">
                <a:cs typeface="Courier New" panose="02070309020205020404" pitchFamily="49" charset="0"/>
              </a:rPr>
              <a:t>between modulation and demodulation should be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ideal</a:t>
            </a:r>
            <a:r>
              <a:rPr lang="en-US" sz="1600" dirty="0"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Amplitude vectors printed by the script (demodulation) should equal to amplitude vectors defined on the beginning of the script ().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0B083CDE-68AC-4791-AADE-13CF51600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F0E539-24D9-4FAA-B67A-3F1EF7DAC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058" y="923027"/>
            <a:ext cx="5322497" cy="564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61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real channel : errors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724619"/>
            <a:ext cx="7524943" cy="1946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Copy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2.1_ModDemod.py </a:t>
            </a:r>
            <a:r>
              <a:rPr lang="en-US" sz="1800" dirty="0">
                <a:cs typeface="Courier New" panose="02070309020205020404" pitchFamily="49" charset="0"/>
              </a:rPr>
              <a:t>to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2.2_ModDemod_RealChannel.py </a:t>
            </a:r>
            <a:endParaRPr lang="en-US" sz="1400" b="1" dirty="0"/>
          </a:p>
          <a:p>
            <a:pPr>
              <a:lnSpc>
                <a:spcPct val="150000"/>
              </a:lnSpc>
            </a:pPr>
            <a:r>
              <a:rPr lang="en-US" sz="1600" b="1" dirty="0"/>
              <a:t>1. Add normal distribution noise </a:t>
            </a:r>
            <a:r>
              <a:rPr lang="en-US" sz="1600" dirty="0"/>
              <a:t>to channel (</a:t>
            </a:r>
            <a:r>
              <a:rPr lang="en-US" sz="1600" dirty="0" err="1"/>
              <a:t>numpy.random.normal</a:t>
            </a:r>
            <a:r>
              <a:rPr lang="en-US" sz="16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     Set distribution center location at 0, deviation to 2 and size accordingly to Tx length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     Plot Rx corresponding to last transmitted number (plot Rx after loop)</a:t>
            </a:r>
          </a:p>
          <a:p>
            <a:pPr>
              <a:lnSpc>
                <a:spcPct val="150000"/>
              </a:lnSpc>
            </a:pPr>
            <a:r>
              <a:rPr lang="en-US" sz="1600" b="1" dirty="0"/>
              <a:t>2. Add error calculation and printing.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D77D5D-376D-4F06-A53D-9079B2607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45" y="2780113"/>
            <a:ext cx="3686689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905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Constelations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54329" y="819928"/>
            <a:ext cx="11579520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/>
              <a:t>1. Copy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2.2_ModDemod_RealChannel.py </a:t>
            </a:r>
            <a:r>
              <a:rPr lang="en-US" sz="1400" dirty="0"/>
              <a:t>to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2.3_ModDemod_RealChannel_Constelations.py</a:t>
            </a:r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/>
              <a:t>2. Add parameter  NOISE_DEVIATION  to define “scale” argument of the “normal” function.</a:t>
            </a:r>
          </a:p>
          <a:p>
            <a:r>
              <a:rPr lang="en-US" sz="1400" dirty="0"/>
              <a:t>3. Set amplitudes to transmit as below</a:t>
            </a:r>
            <a:br>
              <a:rPr lang="en-US" sz="1400" dirty="0"/>
            </a:br>
            <a:r>
              <a:rPr lang="en-US" sz="1400" dirty="0"/>
              <a:t>   </a:t>
            </a:r>
            <a:r>
              <a:rPr lang="es-ES" sz="1400" dirty="0"/>
              <a:t>AMPL_VECTOR_SIN = ( 1,-1, 1,-1)</a:t>
            </a:r>
          </a:p>
          <a:p>
            <a:pPr>
              <a:spcAft>
                <a:spcPts val="600"/>
              </a:spcAft>
            </a:pPr>
            <a:r>
              <a:rPr lang="es-ES" sz="1400" dirty="0"/>
              <a:t>   AMPL_VECTOR_COS = ( 1, 1,-1,-1)</a:t>
            </a:r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/>
              <a:t>4. Add parameter TANSMISION_NR=10 and add loop to repeat transmission TANSMISION_NR times</a:t>
            </a:r>
          </a:p>
          <a:p>
            <a:pPr>
              <a:spcAft>
                <a:spcPts val="600"/>
              </a:spcAft>
            </a:pPr>
            <a:endParaRPr lang="en-US" sz="1400" dirty="0"/>
          </a:p>
          <a:p>
            <a:pPr>
              <a:spcAft>
                <a:spcPts val="600"/>
              </a:spcAft>
            </a:pPr>
            <a:endParaRPr lang="en-US" sz="1400" dirty="0"/>
          </a:p>
          <a:p>
            <a:r>
              <a:rPr lang="en-US" sz="1400" dirty="0"/>
              <a:t>5. Use </a:t>
            </a:r>
            <a:r>
              <a:rPr lang="en-US" sz="1400" dirty="0" err="1"/>
              <a:t>plt.scatter</a:t>
            </a:r>
            <a:r>
              <a:rPr lang="en-US" sz="1400" dirty="0"/>
              <a:t> function to make plot as below. Do not forget about figure and axes titles, fixed x and y axis ranges, </a:t>
            </a:r>
          </a:p>
          <a:p>
            <a:pPr>
              <a:spcAft>
                <a:spcPts val="600"/>
              </a:spcAft>
            </a:pPr>
            <a:r>
              <a:rPr lang="en-US" sz="1400" dirty="0"/>
              <a:t>and horizontal and vertical lines at x and y equal 0  (black cross in the middle)</a:t>
            </a:r>
          </a:p>
          <a:p>
            <a:pPr>
              <a:spcAft>
                <a:spcPts val="600"/>
              </a:spcAft>
            </a:pPr>
            <a:r>
              <a:rPr lang="en-US" sz="1400" dirty="0"/>
              <a:t>6. Generate missing figures (see below)</a:t>
            </a:r>
          </a:p>
          <a:p>
            <a:endParaRPr lang="en-US" sz="1500" dirty="0">
              <a:latin typeface="+mj-lt"/>
              <a:cs typeface="Courier New" panose="02070309020205020404" pitchFamily="49" charset="0"/>
            </a:endParaRPr>
          </a:p>
          <a:p>
            <a:endParaRPr lang="en-US" sz="1500" dirty="0">
              <a:latin typeface="+mj-lt"/>
              <a:cs typeface="Courier New" panose="02070309020205020404" pitchFamily="49" charset="0"/>
            </a:endParaRPr>
          </a:p>
          <a:p>
            <a:endParaRPr lang="en-US" sz="1500" dirty="0">
              <a:latin typeface="+mj-lt"/>
              <a:cs typeface="Courier New" panose="02070309020205020404" pitchFamily="49" charset="0"/>
            </a:endParaRPr>
          </a:p>
          <a:p>
            <a:endParaRPr lang="en-US" sz="1500" dirty="0">
              <a:latin typeface="+mj-lt"/>
              <a:cs typeface="Courier New" panose="020703090202050204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AC3F9C-AD76-44E5-97CE-49D54CF01449}"/>
              </a:ext>
            </a:extLst>
          </p:cNvPr>
          <p:cNvGrpSpPr/>
          <p:nvPr/>
        </p:nvGrpSpPr>
        <p:grpSpPr>
          <a:xfrm>
            <a:off x="1577168" y="4143502"/>
            <a:ext cx="8339229" cy="367262"/>
            <a:chOff x="1577168" y="4065868"/>
            <a:chExt cx="8339229" cy="36726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2754F1-6C68-48A0-B2B9-483FA5BF0A1A}"/>
                </a:ext>
              </a:extLst>
            </p:cNvPr>
            <p:cNvSpPr txBox="1"/>
            <p:nvPr/>
          </p:nvSpPr>
          <p:spPr>
            <a:xfrm>
              <a:off x="1577168" y="4065868"/>
              <a:ext cx="105889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dev=</a:t>
              </a:r>
              <a:r>
                <a:rPr lang="en-US" sz="1600" b="1" dirty="0"/>
                <a:t>0.5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B09970-AD64-4C40-BBE7-4F501A5DFA80}"/>
                </a:ext>
              </a:extLst>
            </p:cNvPr>
            <p:cNvSpPr txBox="1"/>
            <p:nvPr/>
          </p:nvSpPr>
          <p:spPr>
            <a:xfrm>
              <a:off x="5420098" y="4065868"/>
              <a:ext cx="92087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dev=</a:t>
              </a:r>
              <a:r>
                <a:rPr lang="en-US" sz="1600" b="1" dirty="0"/>
                <a:t>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122AF4C-A6F8-469D-87AD-50F391579F48}"/>
                </a:ext>
              </a:extLst>
            </p:cNvPr>
            <p:cNvSpPr txBox="1"/>
            <p:nvPr/>
          </p:nvSpPr>
          <p:spPr>
            <a:xfrm>
              <a:off x="8995527" y="4094576"/>
              <a:ext cx="92087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dev=</a:t>
              </a:r>
              <a:r>
                <a:rPr lang="en-US" sz="1600" b="1" dirty="0"/>
                <a:t>2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808C61F-27BC-41AC-B83A-BCBE6A1E09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641"/>
          <a:stretch/>
        </p:blipFill>
        <p:spPr>
          <a:xfrm>
            <a:off x="554914" y="2396092"/>
            <a:ext cx="5906324" cy="49878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559B27-FF65-49A0-A3D6-8D111BA0B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850" y="4472117"/>
            <a:ext cx="3255348" cy="22512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CEA8C38-DD15-4493-A118-E49C5EABCB98}"/>
              </a:ext>
            </a:extLst>
          </p:cNvPr>
          <p:cNvSpPr/>
          <p:nvPr/>
        </p:nvSpPr>
        <p:spPr>
          <a:xfrm>
            <a:off x="684311" y="4580621"/>
            <a:ext cx="2662738" cy="171171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1BF0B8-7030-4F81-B627-2AE3B6E25C9D}"/>
              </a:ext>
            </a:extLst>
          </p:cNvPr>
          <p:cNvSpPr/>
          <p:nvPr/>
        </p:nvSpPr>
        <p:spPr>
          <a:xfrm>
            <a:off x="8275999" y="4615040"/>
            <a:ext cx="2662738" cy="171171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474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Constelations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colors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54329" y="819928"/>
            <a:ext cx="11579520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1500" dirty="0">
                <a:latin typeface="+mj-lt"/>
              </a:rPr>
              <a:t>Copy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2.3_ModDemod_RealChannel_Constelations.py</a:t>
            </a:r>
            <a:r>
              <a:rPr lang="en-US" sz="1500" dirty="0">
                <a:latin typeface="+mj-lt"/>
              </a:rPr>
              <a:t>to </a:t>
            </a:r>
          </a:p>
          <a:p>
            <a:pPr>
              <a:spcAft>
                <a:spcPts val="600"/>
              </a:spcAft>
            </a:pPr>
            <a:r>
              <a:rPr lang="en-US" sz="1500" dirty="0">
                <a:latin typeface="+mj-lt"/>
              </a:rPr>
              <a:t>             to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2.4_ModDemod_RealChannel_Constelations_Colors.py</a:t>
            </a: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sz="1500" dirty="0">
                <a:latin typeface="+mj-lt"/>
              </a:rPr>
              <a:t>2. Modify script to plot each amplitude with unique color</a:t>
            </a:r>
          </a:p>
          <a:p>
            <a:r>
              <a:rPr lang="en-US" sz="1500" dirty="0">
                <a:latin typeface="+mj-lt"/>
                <a:cs typeface="Courier New" panose="02070309020205020404" pitchFamily="49" charset="0"/>
              </a:rPr>
              <a:t>    Hint: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plt.scatter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ampl_sin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ampl_cos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color=('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red','orange','green','blue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')[j%4])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latin typeface="+mj-lt"/>
                <a:cs typeface="Courier New" panose="02070309020205020404" pitchFamily="49" charset="0"/>
              </a:rPr>
              <a:t>3. Generate missing figures (see below) and count errors one should expected during Rx decoding</a:t>
            </a:r>
          </a:p>
          <a:p>
            <a:endParaRPr lang="en-US" sz="1500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2754F1-6C68-48A0-B2B9-483FA5BF0A1A}"/>
              </a:ext>
            </a:extLst>
          </p:cNvPr>
          <p:cNvSpPr txBox="1"/>
          <p:nvPr/>
        </p:nvSpPr>
        <p:spPr>
          <a:xfrm>
            <a:off x="1577168" y="2400978"/>
            <a:ext cx="10588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dev=</a:t>
            </a:r>
            <a:r>
              <a:rPr lang="en-US" sz="1600" b="1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B09970-AD64-4C40-BBE7-4F501A5DFA80}"/>
              </a:ext>
            </a:extLst>
          </p:cNvPr>
          <p:cNvSpPr txBox="1"/>
          <p:nvPr/>
        </p:nvSpPr>
        <p:spPr>
          <a:xfrm>
            <a:off x="5420098" y="2400978"/>
            <a:ext cx="9208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dev=</a:t>
            </a:r>
            <a:r>
              <a:rPr lang="en-US" sz="1600" b="1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22AF4C-A6F8-469D-87AD-50F391579F48}"/>
              </a:ext>
            </a:extLst>
          </p:cNvPr>
          <p:cNvSpPr txBox="1"/>
          <p:nvPr/>
        </p:nvSpPr>
        <p:spPr>
          <a:xfrm>
            <a:off x="8995527" y="2429686"/>
            <a:ext cx="9208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dev=</a:t>
            </a:r>
            <a:r>
              <a:rPr lang="en-US" sz="1600" b="1" dirty="0"/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6AA228-EC92-4837-A3DF-212DFE5D0E5F}"/>
              </a:ext>
            </a:extLst>
          </p:cNvPr>
          <p:cNvSpPr txBox="1"/>
          <p:nvPr/>
        </p:nvSpPr>
        <p:spPr>
          <a:xfrm>
            <a:off x="1703688" y="5548889"/>
            <a:ext cx="10588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errors=</a:t>
            </a:r>
            <a:r>
              <a:rPr lang="en-US" sz="1600" dirty="0">
                <a:highlight>
                  <a:srgbClr val="FFFF00"/>
                </a:highlight>
              </a:rPr>
              <a:t>0</a:t>
            </a:r>
            <a:endParaRPr lang="en-US" sz="1600" b="1" dirty="0">
              <a:highlight>
                <a:srgbClr val="FFFF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F641C9-CEEE-4B25-8A32-21661FD86EF9}"/>
              </a:ext>
            </a:extLst>
          </p:cNvPr>
          <p:cNvSpPr txBox="1"/>
          <p:nvPr/>
        </p:nvSpPr>
        <p:spPr>
          <a:xfrm>
            <a:off x="5351086" y="5548889"/>
            <a:ext cx="10588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errors=</a:t>
            </a:r>
            <a:r>
              <a:rPr lang="en-US" sz="1600" dirty="0">
                <a:highlight>
                  <a:srgbClr val="FFFF00"/>
                </a:highlight>
              </a:rPr>
              <a:t>?</a:t>
            </a:r>
            <a:endParaRPr lang="en-US" sz="1600" b="1" dirty="0">
              <a:highlight>
                <a:srgbClr val="FFFF0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071C06-C6F5-4E4E-BA92-F4A16AFD67F8}"/>
              </a:ext>
            </a:extLst>
          </p:cNvPr>
          <p:cNvSpPr txBox="1"/>
          <p:nvPr/>
        </p:nvSpPr>
        <p:spPr>
          <a:xfrm>
            <a:off x="9009158" y="5548889"/>
            <a:ext cx="14085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Errors = </a:t>
            </a:r>
            <a:r>
              <a:rPr lang="en-US" sz="1600" dirty="0">
                <a:highlight>
                  <a:srgbClr val="FFFF00"/>
                </a:highlight>
              </a:rPr>
              <a:t>?</a:t>
            </a:r>
            <a:endParaRPr lang="en-US" sz="1600" b="1" dirty="0">
              <a:highlight>
                <a:srgbClr val="FFFF00"/>
              </a:highligh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87979D-5270-4225-AEAF-A49F56483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49" y="2807618"/>
            <a:ext cx="3730918" cy="267318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49E5B2E-D126-4BFC-8032-73635C764537}"/>
              </a:ext>
            </a:extLst>
          </p:cNvPr>
          <p:cNvSpPr/>
          <p:nvPr/>
        </p:nvSpPr>
        <p:spPr>
          <a:xfrm>
            <a:off x="4226169" y="2807616"/>
            <a:ext cx="3730917" cy="2673183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8A5CC6-8993-49E3-89BB-10FF76FF6F9C}"/>
              </a:ext>
            </a:extLst>
          </p:cNvPr>
          <p:cNvSpPr/>
          <p:nvPr/>
        </p:nvSpPr>
        <p:spPr>
          <a:xfrm>
            <a:off x="8162035" y="2789442"/>
            <a:ext cx="3730917" cy="2673183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049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10654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Constelation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transmission and reception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61444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6" y="715319"/>
            <a:ext cx="113351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Complete below script to make given number of </a:t>
            </a:r>
            <a:r>
              <a:rPr lang="en-US" sz="1600" b="1" dirty="0"/>
              <a:t>transmissions\receptions </a:t>
            </a:r>
            <a:r>
              <a:rPr lang="en-US" sz="1600" dirty="0"/>
              <a:t>by using given number of </a:t>
            </a:r>
            <a:r>
              <a:rPr lang="en-US" sz="1600" b="1" dirty="0"/>
              <a:t>symbols</a:t>
            </a:r>
            <a:r>
              <a:rPr lang="en-US" sz="1600" dirty="0"/>
              <a:t> </a:t>
            </a:r>
            <a:r>
              <a:rPr lang="en-US" sz="1600" b="0" i="0" dirty="0">
                <a:solidFill>
                  <a:srgbClr val="202124"/>
                </a:solidFill>
                <a:effectLst/>
              </a:rPr>
              <a:t>in the presence of given </a:t>
            </a:r>
            <a:r>
              <a:rPr lang="en-US" sz="1600" b="1" i="0" dirty="0">
                <a:solidFill>
                  <a:srgbClr val="202124"/>
                </a:solidFill>
                <a:effectLst/>
              </a:rPr>
              <a:t>noise</a:t>
            </a:r>
            <a:r>
              <a:rPr lang="en-US" sz="1600" b="0" i="0" dirty="0">
                <a:solidFill>
                  <a:srgbClr val="202124"/>
                </a:solidFill>
                <a:effectLst/>
              </a:rPr>
              <a:t> distribution. Use </a:t>
            </a:r>
            <a:r>
              <a:rPr lang="en-US" sz="1600" dirty="0"/>
              <a:t> amplitude </a:t>
            </a:r>
            <a:r>
              <a:rPr lang="en-US" sz="1600" dirty="0" err="1"/>
              <a:t>maping</a:t>
            </a:r>
            <a:r>
              <a:rPr lang="en-US" sz="1600" dirty="0"/>
              <a:t>\</a:t>
            </a:r>
            <a:r>
              <a:rPr lang="en-US" sz="1600" dirty="0" err="1"/>
              <a:t>demaping</a:t>
            </a:r>
            <a:r>
              <a:rPr lang="en-US" sz="1600" dirty="0"/>
              <a:t> functions from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mapper_lib.py.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6E3B08-3354-4B7D-88FF-C5BDEFA20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27" y="1400963"/>
            <a:ext cx="5244821" cy="50814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2308BE-A9D1-4EF8-9110-25FFE0529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159" y="1400963"/>
            <a:ext cx="4187977" cy="21049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7FB8BAB-C8D6-4E0F-B485-AE366A6D2CCB}"/>
              </a:ext>
            </a:extLst>
          </p:cNvPr>
          <p:cNvSpPr txBox="1"/>
          <p:nvPr/>
        </p:nvSpPr>
        <p:spPr>
          <a:xfrm>
            <a:off x="6003984" y="3757000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 dirty="0"/>
              <a:t>Typical result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AAE723-762B-49D7-9297-AEF572779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3984" y="4237834"/>
            <a:ext cx="5906324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9312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Constelation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error number </a:t>
            </a:r>
            <a:r>
              <a:rPr lang="en-US" sz="20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noise deviation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97800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1039227"/>
            <a:ext cx="113351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Save previous script as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7.2_ModDemodSymbols_ErrorRate_vs_Noise_Print.py.</a:t>
            </a:r>
          </a:p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Modify it to evaluate transmission error for given range of noise deviation (see exemplary result below).</a:t>
            </a:r>
          </a:p>
          <a:p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Set TRANSMISIONS_NR to 1000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the script to add complete results below.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740981-1E3A-4205-95B9-A1BCBC3F81AC}"/>
              </a:ext>
            </a:extLst>
          </p:cNvPr>
          <p:cNvSpPr txBox="1"/>
          <p:nvPr/>
        </p:nvSpPr>
        <p:spPr>
          <a:xfrm>
            <a:off x="845600" y="2239248"/>
            <a:ext cx="17718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2 </a:t>
            </a:r>
            <a:endParaRPr lang="en-US" sz="1400" u="sng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216977-D1FA-4C33-9DE7-CB2DC7E2F177}"/>
              </a:ext>
            </a:extLst>
          </p:cNvPr>
          <p:cNvSpPr txBox="1"/>
          <p:nvPr/>
        </p:nvSpPr>
        <p:spPr>
          <a:xfrm>
            <a:off x="2721907" y="2239248"/>
            <a:ext cx="1790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4 </a:t>
            </a:r>
            <a:endParaRPr lang="en-US" sz="1400" u="sn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0FF969-0321-4160-81E6-629E79906F7F}"/>
              </a:ext>
            </a:extLst>
          </p:cNvPr>
          <p:cNvSpPr txBox="1"/>
          <p:nvPr/>
        </p:nvSpPr>
        <p:spPr>
          <a:xfrm>
            <a:off x="4792206" y="2239248"/>
            <a:ext cx="1790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8 </a:t>
            </a:r>
            <a:endParaRPr lang="en-US" sz="1400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9E7C5-5DC3-4380-8DAE-D37AE646F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539" y="2718240"/>
            <a:ext cx="1333686" cy="238158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C83BBE-389B-4C16-B499-51367CBF0F26}"/>
              </a:ext>
            </a:extLst>
          </p:cNvPr>
          <p:cNvSpPr txBox="1"/>
          <p:nvPr/>
        </p:nvSpPr>
        <p:spPr>
          <a:xfrm>
            <a:off x="428443" y="5510659"/>
            <a:ext cx="96199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"/>
            <a:r>
              <a:rPr lang="en-US" sz="1800" dirty="0">
                <a:solidFill>
                  <a:prstClr val="black"/>
                </a:solidFill>
                <a:cs typeface="Courier New" panose="02070309020205020404" pitchFamily="49" charset="0"/>
              </a:rPr>
              <a:t>Assuming noise dev = 1.11 and acceptable error number = 300 what is an optimal </a:t>
            </a:r>
            <a:r>
              <a:rPr lang="en-US" sz="180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symbol nr ?</a:t>
            </a:r>
          </a:p>
          <a:p>
            <a:pPr fontAlgn="b"/>
            <a:r>
              <a:rPr lang="en-US" dirty="0">
                <a:highlight>
                  <a:srgbClr val="FFFF00"/>
                </a:highlight>
                <a:latin typeface="Calibri" panose="020F0502020204030204" pitchFamily="34" charset="0"/>
              </a:rPr>
              <a:t>: …</a:t>
            </a:r>
            <a:endParaRPr lang="en-US" sz="1800" i="0" u="none" strike="noStrike" dirty="0">
              <a:solidFill>
                <a:schemeClr val="tx1"/>
              </a:solidFill>
              <a:effectLst/>
              <a:highlight>
                <a:srgbClr val="FFFF00"/>
              </a:highlight>
              <a:latin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48837F-44C3-4366-A376-D089F4A01A3E}"/>
              </a:ext>
            </a:extLst>
          </p:cNvPr>
          <p:cNvSpPr/>
          <p:nvPr/>
        </p:nvSpPr>
        <p:spPr>
          <a:xfrm>
            <a:off x="1064705" y="2760379"/>
            <a:ext cx="1333686" cy="236253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2B7B2A-F41E-448F-82D4-6513AE5A07D5}"/>
              </a:ext>
            </a:extLst>
          </p:cNvPr>
          <p:cNvSpPr/>
          <p:nvPr/>
        </p:nvSpPr>
        <p:spPr>
          <a:xfrm>
            <a:off x="5020838" y="2669828"/>
            <a:ext cx="1333686" cy="236253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629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621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700" dirty="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FFT - </a:t>
              </a:r>
              <a:r>
                <a:rPr lang="en-US" sz="1700" dirty="0" err="1"/>
                <a:t>iFFT</a:t>
              </a:r>
              <a:endParaRPr lang="en-US" sz="1700" dirty="0"/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Up\down conversion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Two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(Constellations)</a:t>
                  </a:r>
                  <a:endParaRPr lang="en-US" sz="14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Ortho</a:t>
                </a:r>
                <a:r>
                  <a:rPr lang="en-US" sz="1400" dirty="0">
                    <a:solidFill>
                      <a:srgbClr val="FF0000"/>
                    </a:solidFill>
                  </a:rPr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Multiple</a:t>
                </a:r>
                <a:r>
                  <a:rPr lang="en-US" sz="1400" dirty="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Two</a:t>
                </a:r>
                <a:r>
                  <a:rPr lang="en-US" sz="1400" dirty="0"/>
                  <a:t> sinewaves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Single</a:t>
                </a:r>
                <a:r>
                  <a:rPr lang="en-US" sz="1400" dirty="0"/>
                  <a:t> sinewave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2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N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Single</a:t>
                </a:r>
                <a:r>
                  <a:rPr lang="en-US" sz="1400" dirty="0"/>
                  <a:t> sinewave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Two</a:t>
                </a:r>
                <a:r>
                  <a:rPr lang="en-US" sz="1400" dirty="0"/>
                  <a:t> sinewaves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Mod</a:t>
                </a:r>
                <a:r>
                  <a:rPr lang="en-US" sz="1400" dirty="0"/>
                  <a:t>ulation-</a:t>
                </a:r>
                <a:r>
                  <a:rPr lang="en-US" sz="1400" b="1" dirty="0"/>
                  <a:t>Dem</a:t>
                </a:r>
                <a:r>
                  <a:rPr lang="en-US" sz="1400" dirty="0"/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3D164-706B-421A-B8A3-9336B634C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84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97474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vectors examples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336429" y="905774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125E454-D6E5-4B5C-845F-5412A712CDB6}"/>
              </a:ext>
            </a:extLst>
          </p:cNvPr>
          <p:cNvGrpSpPr/>
          <p:nvPr/>
        </p:nvGrpSpPr>
        <p:grpSpPr>
          <a:xfrm>
            <a:off x="522629" y="1104668"/>
            <a:ext cx="10213118" cy="2978072"/>
            <a:chOff x="522629" y="1423844"/>
            <a:chExt cx="10213118" cy="29780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F311C2-57EF-458F-9167-84F6537533DF}"/>
                </a:ext>
              </a:extLst>
            </p:cNvPr>
            <p:cNvPicPr/>
            <p:nvPr/>
          </p:nvPicPr>
          <p:blipFill rotWithShape="1">
            <a:blip r:embed="rId2"/>
            <a:srcRect l="8138"/>
            <a:stretch/>
          </p:blipFill>
          <p:spPr>
            <a:xfrm>
              <a:off x="1750809" y="1423844"/>
              <a:ext cx="2152464" cy="244030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5AECFC1-BDBE-4133-8E89-E066C320C5C2}"/>
                </a:ext>
              </a:extLst>
            </p:cNvPr>
            <p:cNvPicPr/>
            <p:nvPr/>
          </p:nvPicPr>
          <p:blipFill rotWithShape="1">
            <a:blip r:embed="rId3"/>
            <a:srcRect l="5842"/>
            <a:stretch/>
          </p:blipFill>
          <p:spPr>
            <a:xfrm>
              <a:off x="5637184" y="1423844"/>
              <a:ext cx="2152464" cy="238125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35E7561-708C-4AF1-8B92-6B11C26DE0E4}"/>
                </a:ext>
              </a:extLst>
            </p:cNvPr>
            <p:cNvPicPr/>
            <p:nvPr/>
          </p:nvPicPr>
          <p:blipFill rotWithShape="1">
            <a:blip r:embed="rId4"/>
            <a:srcRect l="5842"/>
            <a:stretch/>
          </p:blipFill>
          <p:spPr>
            <a:xfrm>
              <a:off x="8583283" y="1423844"/>
              <a:ext cx="2152464" cy="238125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B87B1EA-87F7-44CD-9F56-30B98BCB37C2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522629" y="3773266"/>
              <a:ext cx="4245610" cy="62865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DFE11D4-57B0-4291-A30A-576BB25C290D}"/>
                </a:ext>
              </a:extLst>
            </p:cNvPr>
            <p:cNvPicPr/>
            <p:nvPr/>
          </p:nvPicPr>
          <p:blipFill rotWithShape="1">
            <a:blip r:embed="rId6"/>
            <a:srcRect l="65151"/>
            <a:stretch/>
          </p:blipFill>
          <p:spPr bwMode="auto">
            <a:xfrm>
              <a:off x="6009735" y="3773266"/>
              <a:ext cx="1447800" cy="59753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83E05B-D0AA-4D36-BB95-C9A32EC2E751}"/>
                </a:ext>
              </a:extLst>
            </p:cNvPr>
            <p:cNvPicPr/>
            <p:nvPr/>
          </p:nvPicPr>
          <p:blipFill rotWithShape="1">
            <a:blip r:embed="rId7"/>
            <a:srcRect l="65909"/>
            <a:stretch/>
          </p:blipFill>
          <p:spPr bwMode="auto">
            <a:xfrm>
              <a:off x="9050452" y="3778663"/>
              <a:ext cx="1390650" cy="58674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3D9F108-505F-4BAC-A7A3-E6D1F748544C}"/>
              </a:ext>
            </a:extLst>
          </p:cNvPr>
          <p:cNvSpPr txBox="1"/>
          <p:nvPr/>
        </p:nvSpPr>
        <p:spPr>
          <a:xfrm>
            <a:off x="709882" y="4307064"/>
            <a:ext cx="10772235" cy="774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all cases dot product equals to zero.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Maybe because one of the corresponding coordinates is always zero ?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629C0B-F456-42A3-A48A-532F8EF88BC7}"/>
              </a:ext>
            </a:extLst>
          </p:cNvPr>
          <p:cNvSpPr txBox="1"/>
          <p:nvPr/>
        </p:nvSpPr>
        <p:spPr>
          <a:xfrm>
            <a:off x="2383406" y="5256386"/>
            <a:ext cx="5240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Aft>
                <a:spcPts val="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r>
              <a:rPr lang="en-US" sz="1600" dirty="0"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solidFill>
                  <a:srgbClr val="4472C4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</a:p>
          <a:p>
            <a:pPr marL="0" marR="0" algn="ctr">
              <a:spcAft>
                <a:spcPts val="0"/>
              </a:spcAft>
            </a:pPr>
            <a:r>
              <a:rPr lang="en-US" sz="1600" dirty="0">
                <a:solidFill>
                  <a:srgbClr val="0070C0"/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solidFill>
                  <a:srgbClr val="538135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solidFill>
                  <a:srgbClr val="0070C0"/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endParaRPr lang="en-US" sz="1600" dirty="0">
              <a:effectLst/>
              <a:latin typeface="Monotype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80D947-9B70-42D7-B825-E63E3222A809}"/>
              </a:ext>
            </a:extLst>
          </p:cNvPr>
          <p:cNvSpPr txBox="1"/>
          <p:nvPr/>
        </p:nvSpPr>
        <p:spPr>
          <a:xfrm>
            <a:off x="6306806" y="5256386"/>
            <a:ext cx="6466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Aft>
                <a:spcPts val="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r>
              <a:rPr lang="en-US" sz="1600" dirty="0">
                <a:solidFill>
                  <a:srgbClr val="4472C4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</a:p>
          <a:p>
            <a:pPr marL="0" marR="0">
              <a:spcAft>
                <a:spcPts val="0"/>
              </a:spcAft>
            </a:pPr>
            <a:r>
              <a:rPr lang="en-US" sz="1600" dirty="0">
                <a:solidFill>
                  <a:srgbClr val="0070C0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r>
              <a:rPr lang="en-US" sz="1600" dirty="0">
                <a:solidFill>
                  <a:srgbClr val="538135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en-US" sz="1600" dirty="0">
                <a:solidFill>
                  <a:srgbClr val="0070C0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-1</a:t>
            </a:r>
            <a:endParaRPr lang="en-US" sz="1600" dirty="0">
              <a:effectLst/>
              <a:latin typeface="Monotype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82432D-1845-4A1A-9B57-CABE02408E41}"/>
              </a:ext>
            </a:extLst>
          </p:cNvPr>
          <p:cNvSpPr txBox="1"/>
          <p:nvPr/>
        </p:nvSpPr>
        <p:spPr>
          <a:xfrm>
            <a:off x="9422466" y="5251643"/>
            <a:ext cx="6466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Aft>
                <a:spcPts val="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 0</a:t>
            </a:r>
            <a:r>
              <a:rPr lang="en-US" sz="1600" dirty="0"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solidFill>
                  <a:srgbClr val="4472C4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</a:p>
          <a:p>
            <a:pPr marL="0" marR="0">
              <a:spcAft>
                <a:spcPts val="0"/>
              </a:spcAft>
            </a:pPr>
            <a:r>
              <a:rPr lang="en-US" sz="1600" dirty="0">
                <a:solidFill>
                  <a:srgbClr val="0070C0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-1</a:t>
            </a:r>
            <a:r>
              <a:rPr lang="en-US" sz="1600" dirty="0">
                <a:solidFill>
                  <a:srgbClr val="538135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solidFill>
                  <a:srgbClr val="0070C0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endParaRPr lang="en-US" sz="1600" dirty="0">
              <a:effectLst/>
              <a:latin typeface="Monotype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9229A94-964A-49D5-AB79-963D5634A23D}"/>
              </a:ext>
            </a:extLst>
          </p:cNvPr>
          <p:cNvGrpSpPr/>
          <p:nvPr/>
        </p:nvGrpSpPr>
        <p:grpSpPr>
          <a:xfrm>
            <a:off x="2383406" y="5804001"/>
            <a:ext cx="524055" cy="349490"/>
            <a:chOff x="2383406" y="5864383"/>
            <a:chExt cx="524055" cy="34949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09B0F64-8C6B-4174-844E-C9303AEFE93E}"/>
                </a:ext>
              </a:extLst>
            </p:cNvPr>
            <p:cNvCxnSpPr>
              <a:cxnSpLocks/>
            </p:cNvCxnSpPr>
            <p:nvPr/>
          </p:nvCxnSpPr>
          <p:spPr>
            <a:xfrm>
              <a:off x="2449902" y="5864383"/>
              <a:ext cx="4137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C159AFE-D4E3-4C22-A3F5-92C2680F784E}"/>
                </a:ext>
              </a:extLst>
            </p:cNvPr>
            <p:cNvSpPr txBox="1"/>
            <p:nvPr/>
          </p:nvSpPr>
          <p:spPr>
            <a:xfrm>
              <a:off x="2383406" y="5875319"/>
              <a:ext cx="52405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Aft>
                  <a:spcPts val="0"/>
                </a:spcAft>
              </a:pPr>
              <a:r>
                <a:rPr lang="en-US" sz="1600" dirty="0">
                  <a:solidFill>
                    <a:srgbClr val="FF0000"/>
                  </a:solidFill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 dirty="0"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, </a:t>
              </a:r>
              <a:r>
                <a:rPr lang="en-US" sz="1600" dirty="0">
                  <a:solidFill>
                    <a:srgbClr val="FF0000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 dirty="0">
                  <a:solidFill>
                    <a:srgbClr val="4472C4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   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D383BE-EC27-41E3-8B55-1F733EF2162E}"/>
              </a:ext>
            </a:extLst>
          </p:cNvPr>
          <p:cNvGrpSpPr/>
          <p:nvPr/>
        </p:nvGrpSpPr>
        <p:grpSpPr>
          <a:xfrm>
            <a:off x="6306806" y="5815479"/>
            <a:ext cx="524055" cy="349490"/>
            <a:chOff x="2383406" y="5864383"/>
            <a:chExt cx="524055" cy="34949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4677EFA-0549-4FCD-AF88-37EFAD8D1ABA}"/>
                </a:ext>
              </a:extLst>
            </p:cNvPr>
            <p:cNvCxnSpPr>
              <a:cxnSpLocks/>
            </p:cNvCxnSpPr>
            <p:nvPr/>
          </p:nvCxnSpPr>
          <p:spPr>
            <a:xfrm>
              <a:off x="2449902" y="5864383"/>
              <a:ext cx="4137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B29F3D6-D742-4C4E-BA66-E5353D2538F5}"/>
                </a:ext>
              </a:extLst>
            </p:cNvPr>
            <p:cNvSpPr txBox="1"/>
            <p:nvPr/>
          </p:nvSpPr>
          <p:spPr>
            <a:xfrm>
              <a:off x="2383406" y="5875319"/>
              <a:ext cx="52405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Aft>
                  <a:spcPts val="0"/>
                </a:spcAft>
              </a:pPr>
              <a:r>
                <a:rPr lang="en-US" sz="1600" dirty="0">
                  <a:solidFill>
                    <a:srgbClr val="FF0000"/>
                  </a:solidFill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 dirty="0"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, </a:t>
              </a:r>
              <a:r>
                <a:rPr lang="en-US" sz="1600" dirty="0">
                  <a:solidFill>
                    <a:srgbClr val="FF0000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 dirty="0">
                  <a:solidFill>
                    <a:srgbClr val="4472C4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   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3E9320-1429-425B-BD5A-E1854858BB72}"/>
              </a:ext>
            </a:extLst>
          </p:cNvPr>
          <p:cNvGrpSpPr/>
          <p:nvPr/>
        </p:nvGrpSpPr>
        <p:grpSpPr>
          <a:xfrm>
            <a:off x="9422466" y="5786140"/>
            <a:ext cx="524055" cy="349490"/>
            <a:chOff x="2383406" y="5864383"/>
            <a:chExt cx="524055" cy="349490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04852DB-9C0C-4D4D-8BCB-258CA0508453}"/>
                </a:ext>
              </a:extLst>
            </p:cNvPr>
            <p:cNvCxnSpPr>
              <a:cxnSpLocks/>
            </p:cNvCxnSpPr>
            <p:nvPr/>
          </p:nvCxnSpPr>
          <p:spPr>
            <a:xfrm>
              <a:off x="2449902" y="5864383"/>
              <a:ext cx="4137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7DB437A-9D2C-4BD0-BB2E-C5071F05E016}"/>
                </a:ext>
              </a:extLst>
            </p:cNvPr>
            <p:cNvSpPr txBox="1"/>
            <p:nvPr/>
          </p:nvSpPr>
          <p:spPr>
            <a:xfrm>
              <a:off x="2383406" y="5875319"/>
              <a:ext cx="52405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Aft>
                  <a:spcPts val="0"/>
                </a:spcAft>
              </a:pPr>
              <a:r>
                <a:rPr lang="en-US" sz="1600" dirty="0">
                  <a:solidFill>
                    <a:srgbClr val="FF0000"/>
                  </a:solidFill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 dirty="0"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, </a:t>
              </a:r>
              <a:r>
                <a:rPr lang="en-US" sz="1600" dirty="0">
                  <a:solidFill>
                    <a:srgbClr val="FF0000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 dirty="0">
                  <a:solidFill>
                    <a:srgbClr val="4472C4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   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416D53C-EC57-4E01-B45B-17F2D5461976}"/>
              </a:ext>
            </a:extLst>
          </p:cNvPr>
          <p:cNvSpPr txBox="1"/>
          <p:nvPr/>
        </p:nvSpPr>
        <p:spPr>
          <a:xfrm>
            <a:off x="10376140" y="6666669"/>
            <a:ext cx="205452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teacher\app_dot_2d_draw_and_calc.py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F4341A-52D0-43DA-B5D0-77242A018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3948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frequencies: Introduction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42055" y="883900"/>
            <a:ext cx="1122948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Summary</a:t>
            </a:r>
          </a:p>
          <a:p>
            <a:r>
              <a:rPr lang="en-US" sz="1600" dirty="0"/>
              <a:t>In the last exercise we made data transmission we used two orthogonal sinewaves of the same frequency. </a:t>
            </a:r>
          </a:p>
          <a:p>
            <a:r>
              <a:rPr lang="en-US" altLang="en-US" sz="1600" dirty="0">
                <a:solidFill>
                  <a:srgbClr val="202124"/>
                </a:solidFill>
                <a:latin typeface="inherit"/>
              </a:rPr>
              <a:t>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mount of transmitted data</a:t>
            </a:r>
            <a:r>
              <a:rPr kumimoji="0" lang="en-US" altLang="en-US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altLang="en-US" sz="1200" dirty="0">
                <a:latin typeface="Arial" panose="020B0604020202020204" pitchFamily="34" charset="0"/>
              </a:rPr>
              <a:t> </a:t>
            </a:r>
            <a:r>
              <a:rPr lang="en-US" sz="1600" dirty="0"/>
              <a:t>was proportional to number of time slots (two number per slot, one for cosines second for sinus). </a:t>
            </a:r>
          </a:p>
          <a:p>
            <a:r>
              <a:rPr lang="en-US" sz="1600" dirty="0"/>
              <a:t>One time slot corresponded to single period of sinewave. </a:t>
            </a:r>
          </a:p>
          <a:p>
            <a:endParaRPr lang="en-US" sz="1600" dirty="0"/>
          </a:p>
          <a:p>
            <a:r>
              <a:rPr lang="en-US" sz="1600" b="1" dirty="0"/>
              <a:t>Observation</a:t>
            </a:r>
          </a:p>
          <a:p>
            <a:r>
              <a:rPr lang="en-US" sz="1600" dirty="0"/>
              <a:t>Above transition scheme based on observation that if two same frequency  sinewaves are shifted of pi/2 they are orthogonal and in practice they do not interfere when placed in a single signal. </a:t>
            </a:r>
          </a:p>
          <a:p>
            <a:endParaRPr lang="en-US" sz="1600" dirty="0"/>
          </a:p>
          <a:p>
            <a:r>
              <a:rPr lang="en-US" sz="1600" b="1" dirty="0"/>
              <a:t>Motivation </a:t>
            </a:r>
          </a:p>
          <a:p>
            <a:r>
              <a:rPr lang="en-US" sz="1600" dirty="0"/>
              <a:t>To send more data via the same signal (channel)</a:t>
            </a:r>
          </a:p>
          <a:p>
            <a:endParaRPr lang="en-US" sz="1600" b="1" dirty="0"/>
          </a:p>
          <a:p>
            <a:r>
              <a:rPr lang="en-US" sz="1600" b="1" dirty="0"/>
              <a:t>Hypothesis </a:t>
            </a:r>
          </a:p>
          <a:p>
            <a:r>
              <a:rPr lang="en-US" sz="1600" dirty="0"/>
              <a:t>It I possible to transfer two or more sinewaves of different frequency via single signal in the way that hey do not interfere.</a:t>
            </a:r>
          </a:p>
          <a:p>
            <a:endParaRPr lang="en-US" sz="1600" dirty="0"/>
          </a:p>
          <a:p>
            <a:r>
              <a:rPr lang="en-US" sz="1600" b="1" dirty="0"/>
              <a:t>Experiments</a:t>
            </a:r>
          </a:p>
          <a:p>
            <a:r>
              <a:rPr lang="en-US" sz="1600" dirty="0"/>
              <a:t>Let’s examinate orthogonality (dot product) of sinewaves of different frequencies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F77116-2050-42A6-BF26-20D306893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87722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Frequencies orthogonality : </a:t>
            </a:r>
            <a:r>
              <a:rPr lang="en-US" sz="20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cosinus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28445" y="806412"/>
            <a:ext cx="11229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Use interactive presentation to evaluate frequencies orthogonal to “1”. (Fill the table)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4C8876-9B0B-4A3B-8503-8D7CF458C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04" y="1226758"/>
            <a:ext cx="4073312" cy="5476266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F5ACB70-C19A-462A-B633-A991F644C5E5}"/>
              </a:ext>
            </a:extLst>
          </p:cNvPr>
          <p:cNvGraphicFramePr>
            <a:graphicFrameLocks noGrp="1"/>
          </p:cNvGraphicFramePr>
          <p:nvPr/>
        </p:nvGraphicFramePr>
        <p:xfrm>
          <a:off x="4827861" y="1372441"/>
          <a:ext cx="1878817" cy="17091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78817">
                  <a:extLst>
                    <a:ext uri="{9D8B030D-6E8A-4147-A177-3AD203B41FA5}">
                      <a16:colId xmlns:a16="http://schemas.microsoft.com/office/drawing/2014/main" val="1880096587"/>
                    </a:ext>
                  </a:extLst>
                </a:gridCol>
              </a:tblGrid>
              <a:tr h="158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rgbClr val="0070C0"/>
                          </a:solidFill>
                          <a:effectLst/>
                        </a:rPr>
                        <a:t>Blue frequency = 1.0</a:t>
                      </a:r>
                      <a:endParaRPr lang="en-US" sz="1200" b="0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extLst>
                  <a:ext uri="{0D108BD9-81ED-4DB2-BD59-A6C34878D82A}">
                    <a16:rowId xmlns:a16="http://schemas.microsoft.com/office/drawing/2014/main" val="2279147717"/>
                  </a:ext>
                </a:extLst>
              </a:tr>
              <a:tr h="3556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Green frequency at which</a:t>
                      </a:r>
                      <a:br>
                        <a:rPr lang="en-US" sz="1200" b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</a:br>
                      <a:r>
                        <a:rPr lang="en-US" sz="1200" b="0" u="none" strike="noStrike" dirty="0" err="1">
                          <a:solidFill>
                            <a:srgbClr val="C00000"/>
                          </a:solidFill>
                          <a:effectLst/>
                        </a:rPr>
                        <a:t>dot_product</a:t>
                      </a:r>
                      <a:r>
                        <a:rPr lang="en-US" sz="1200" b="0" u="none" strike="noStrike" dirty="0">
                          <a:solidFill>
                            <a:srgbClr val="C00000"/>
                          </a:solidFill>
                          <a:effectLst/>
                        </a:rPr>
                        <a:t>(blue, green)</a:t>
                      </a:r>
                      <a:r>
                        <a:rPr lang="en-US" sz="12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==0</a:t>
                      </a:r>
                      <a:endParaRPr lang="en-US" sz="12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3371591663"/>
                  </a:ext>
                </a:extLst>
              </a:tr>
              <a:tr h="173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52081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825163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681385"/>
                  </a:ext>
                </a:extLst>
              </a:tr>
              <a:tr h="534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2.0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556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670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44927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7FFED4-B123-4819-AD30-29FB560CB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5541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Frequencies orthogonality 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sinus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28445" y="806412"/>
            <a:ext cx="11229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Do the same for cosines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F5ACB70-C19A-462A-B633-A991F644C5E5}"/>
              </a:ext>
            </a:extLst>
          </p:cNvPr>
          <p:cNvGraphicFramePr>
            <a:graphicFrameLocks noGrp="1"/>
          </p:cNvGraphicFramePr>
          <p:nvPr/>
        </p:nvGraphicFramePr>
        <p:xfrm>
          <a:off x="4827861" y="1372441"/>
          <a:ext cx="1878817" cy="17091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78817">
                  <a:extLst>
                    <a:ext uri="{9D8B030D-6E8A-4147-A177-3AD203B41FA5}">
                      <a16:colId xmlns:a16="http://schemas.microsoft.com/office/drawing/2014/main" val="1880096587"/>
                    </a:ext>
                  </a:extLst>
                </a:gridCol>
              </a:tblGrid>
              <a:tr h="158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rgbClr val="0070C0"/>
                          </a:solidFill>
                          <a:effectLst/>
                        </a:rPr>
                        <a:t>Blue frequency = 1.0</a:t>
                      </a:r>
                      <a:endParaRPr lang="en-US" sz="1200" b="0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extLst>
                  <a:ext uri="{0D108BD9-81ED-4DB2-BD59-A6C34878D82A}">
                    <a16:rowId xmlns:a16="http://schemas.microsoft.com/office/drawing/2014/main" val="2279147717"/>
                  </a:ext>
                </a:extLst>
              </a:tr>
              <a:tr h="3556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Green frequency at which</a:t>
                      </a:r>
                      <a:br>
                        <a:rPr lang="en-US" sz="1200" b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</a:br>
                      <a:r>
                        <a:rPr lang="en-US" sz="1200" b="0" u="none" strike="noStrike" dirty="0" err="1">
                          <a:solidFill>
                            <a:srgbClr val="C00000"/>
                          </a:solidFill>
                          <a:effectLst/>
                        </a:rPr>
                        <a:t>dot_product</a:t>
                      </a:r>
                      <a:r>
                        <a:rPr lang="en-US" sz="1200" b="0" u="none" strike="noStrike" dirty="0">
                          <a:solidFill>
                            <a:srgbClr val="C00000"/>
                          </a:solidFill>
                          <a:effectLst/>
                        </a:rPr>
                        <a:t>(blue, green)</a:t>
                      </a:r>
                      <a:r>
                        <a:rPr lang="en-US" sz="12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==0</a:t>
                      </a:r>
                      <a:endParaRPr lang="en-US" sz="12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3371591663"/>
                  </a:ext>
                </a:extLst>
              </a:tr>
              <a:tr h="173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52081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825163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681385"/>
                  </a:ext>
                </a:extLst>
              </a:tr>
              <a:tr h="534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2.0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556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670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44927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E214BBC-817D-4AE7-A199-80954CA76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5" y="1226758"/>
            <a:ext cx="4050819" cy="541452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F0F777-557A-4584-BC0F-73DC77CB9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0744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frequencies: estimation for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sine waves, scripting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336430" y="833948"/>
            <a:ext cx="11229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 Complete script to plot relationship between frequency ratio of two sinusoids and dot product.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58EFB8-F03C-4C32-85C2-454609C67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070" y="1926107"/>
            <a:ext cx="4237151" cy="26002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37F400-FC52-4BEA-A42F-50C5DD432410}"/>
              </a:ext>
            </a:extLst>
          </p:cNvPr>
          <p:cNvSpPr txBox="1"/>
          <p:nvPr/>
        </p:nvSpPr>
        <p:spPr>
          <a:xfrm>
            <a:off x="9206492" y="1587553"/>
            <a:ext cx="1274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Refence plot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48227-4E92-455A-84B5-D69FB736BB58}"/>
              </a:ext>
            </a:extLst>
          </p:cNvPr>
          <p:cNvSpPr txBox="1"/>
          <p:nvPr/>
        </p:nvSpPr>
        <p:spPr>
          <a:xfrm>
            <a:off x="336430" y="4890530"/>
            <a:ext cx="11229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 Mark orthogonal frequencies on x axis of the 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EFFEC-9F0B-4A47-B16A-9ED007616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30" y="1382700"/>
            <a:ext cx="7230484" cy="29245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2E2E96-5288-451D-9A45-29BFA2C32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5100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621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700" dirty="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FFT - </a:t>
              </a:r>
              <a:r>
                <a:rPr lang="en-US" sz="1700" dirty="0" err="1"/>
                <a:t>iFFT</a:t>
              </a:r>
              <a:endParaRPr lang="en-US" sz="1700" dirty="0"/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Up\down conversion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Two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(Constellations)</a:t>
                  </a:r>
                  <a:endParaRPr lang="en-US" sz="14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Ortho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Multiple</a:t>
                </a:r>
                <a:r>
                  <a:rPr lang="en-US" sz="1400" dirty="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Two</a:t>
                </a:r>
                <a:r>
                  <a:rPr lang="en-US" sz="1400" dirty="0"/>
                  <a:t> sinewaves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Single</a:t>
                </a:r>
                <a:r>
                  <a:rPr lang="en-US" sz="1400" dirty="0">
                    <a:solidFill>
                      <a:srgbClr val="FF0000"/>
                    </a:solidFill>
                  </a:rPr>
                  <a:t> sinewave </a:t>
                </a:r>
              </a:p>
              <a:p>
                <a:pPr algn="ctr"/>
                <a:r>
                  <a:rPr lang="en-US" sz="1400" dirty="0">
                    <a:solidFill>
                      <a:srgbClr val="FF0000"/>
                    </a:solidFill>
                  </a:rPr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2</a:t>
                </a:r>
                <a:r>
                  <a:rPr lang="en-US" sz="1400" dirty="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N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Single</a:t>
                </a:r>
                <a:r>
                  <a:rPr lang="en-US" sz="1400" dirty="0"/>
                  <a:t> sinewave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Two</a:t>
                </a:r>
                <a:r>
                  <a:rPr lang="en-US" sz="1400" dirty="0"/>
                  <a:t> sinewaves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Mod</a:t>
                </a:r>
                <a:r>
                  <a:rPr lang="en-US" sz="1400" dirty="0">
                    <a:solidFill>
                      <a:srgbClr val="FF0000"/>
                    </a:solidFill>
                  </a:rPr>
                  <a:t>ulation-</a:t>
                </a:r>
                <a:r>
                  <a:rPr lang="en-US" sz="1400" b="1" dirty="0">
                    <a:solidFill>
                      <a:srgbClr val="FF0000"/>
                    </a:solidFill>
                  </a:rPr>
                  <a:t>Dem</a:t>
                </a:r>
                <a:r>
                  <a:rPr lang="en-US" sz="1400" dirty="0">
                    <a:solidFill>
                      <a:srgbClr val="FF0000"/>
                    </a:solidFill>
                  </a:rPr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C56E7-ED5D-4334-9D76-C2EA93F8F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957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Two frequencies :  </a:t>
            </a:r>
            <a:r>
              <a:rPr lang="en-US" sz="2000" b="1" dirty="0">
                <a:solidFill>
                  <a:schemeClr val="accent1"/>
                </a:solidFill>
              </a:rPr>
              <a:t>Single sinewave per frequency 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modulation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961075"/>
            <a:ext cx="11243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Complete script to obtain Tx </a:t>
            </a:r>
            <a:r>
              <a:rPr lang="en-US" dirty="0"/>
              <a:t>signal  composed </a:t>
            </a:r>
            <a:r>
              <a:rPr lang="en-US" sz="1800" dirty="0"/>
              <a:t>of  two modulated sinusoids of orthogonal frequencies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CB1207B-B380-475C-B91C-AD51CEB04ADD}"/>
              </a:ext>
            </a:extLst>
          </p:cNvPr>
          <p:cNvGrpSpPr/>
          <p:nvPr/>
        </p:nvGrpSpPr>
        <p:grpSpPr>
          <a:xfrm>
            <a:off x="8140921" y="1999315"/>
            <a:ext cx="3352800" cy="2563004"/>
            <a:chOff x="6435059" y="3750477"/>
            <a:chExt cx="3768609" cy="281556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AE95E6-D735-4012-9568-805BA8F3F295}"/>
                </a:ext>
              </a:extLst>
            </p:cNvPr>
            <p:cNvSpPr txBox="1"/>
            <p:nvPr/>
          </p:nvSpPr>
          <p:spPr>
            <a:xfrm>
              <a:off x="8174807" y="3750477"/>
              <a:ext cx="44297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Tx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92F78AD-559F-4F34-BBBD-E4D9E8383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5059" y="4009499"/>
              <a:ext cx="3768609" cy="2556542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7AA50C05-0A34-4631-BD01-9FB0DE403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45" y="1598848"/>
            <a:ext cx="4925112" cy="453453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CBB9E06-5384-4378-8BDB-8721886882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0585"/>
          <a:stretch/>
        </p:blipFill>
        <p:spPr>
          <a:xfrm>
            <a:off x="5583217" y="1974101"/>
            <a:ext cx="2559923" cy="269805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B60CB2-FDC0-4D5A-BD38-F87E8D78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144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838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Two frequencies :  </a:t>
            </a:r>
            <a:r>
              <a:rPr lang="en-US" sz="2000" dirty="0">
                <a:solidFill>
                  <a:schemeClr val="accent1"/>
                </a:solidFill>
              </a:rPr>
              <a:t>Single sinewave per frequency 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Demodulation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978AFE-95FF-4074-B5FA-1D4230D7F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60" y="1935278"/>
            <a:ext cx="5182323" cy="47060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863192"/>
            <a:ext cx="7585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Complete script to </a:t>
            </a:r>
            <a:r>
              <a:rPr lang="en-US" dirty="0"/>
              <a:t>decode amplitudes of sinusoids from Rx signal</a:t>
            </a:r>
            <a:endParaRPr lang="en-US" sz="1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14EE5CD-9FA5-466C-AA99-D8B8C7A4F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942" y="1371095"/>
            <a:ext cx="6698613" cy="29248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521770-56AC-4686-BFDD-358B78FB2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511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621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700" dirty="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FFT - </a:t>
              </a:r>
              <a:r>
                <a:rPr lang="en-US" sz="1700" dirty="0" err="1"/>
                <a:t>iFFT</a:t>
              </a:r>
              <a:endParaRPr lang="en-US" sz="1700" dirty="0"/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Up\down conversion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Two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(Constellations)</a:t>
                  </a:r>
                  <a:endParaRPr lang="en-US" sz="14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Ortho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Multiple</a:t>
                </a:r>
                <a:r>
                  <a:rPr lang="en-US" sz="1400" dirty="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Two</a:t>
                </a:r>
                <a:r>
                  <a:rPr lang="en-US" sz="1400" dirty="0">
                    <a:solidFill>
                      <a:srgbClr val="FF0000"/>
                    </a:solidFill>
                  </a:rPr>
                  <a:t> sinewaves </a:t>
                </a:r>
              </a:p>
              <a:p>
                <a:pPr algn="ctr"/>
                <a:r>
                  <a:rPr lang="en-US" sz="1400" dirty="0">
                    <a:solidFill>
                      <a:srgbClr val="FF0000"/>
                    </a:solidFill>
                  </a:rPr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sinewave </a:t>
                </a:r>
              </a:p>
              <a:p>
                <a:pPr algn="ctr"/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2</a:t>
                </a:r>
                <a:r>
                  <a:rPr lang="en-US" sz="1400" dirty="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N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Single</a:t>
                </a:r>
                <a:r>
                  <a:rPr lang="en-US" sz="1400" dirty="0"/>
                  <a:t> sinewave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Two</a:t>
                </a:r>
                <a:r>
                  <a:rPr lang="en-US" sz="1400" dirty="0"/>
                  <a:t> sinewaves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Mod</a:t>
                </a:r>
                <a:r>
                  <a:rPr lang="en-US" sz="1400" dirty="0">
                    <a:solidFill>
                      <a:srgbClr val="FF0000"/>
                    </a:solidFill>
                  </a:rPr>
                  <a:t>ulation-</a:t>
                </a:r>
                <a:r>
                  <a:rPr lang="en-US" sz="1400" b="1" dirty="0">
                    <a:solidFill>
                      <a:srgbClr val="FF0000"/>
                    </a:solidFill>
                  </a:rPr>
                  <a:t>Dem</a:t>
                </a:r>
                <a:r>
                  <a:rPr lang="en-US" sz="1400" dirty="0">
                    <a:solidFill>
                      <a:srgbClr val="FF0000"/>
                    </a:solidFill>
                  </a:rPr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FA5F2-3CEA-4D0F-9426-096D1D1DC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6803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838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Two frequencies :  </a:t>
            </a:r>
            <a:r>
              <a:rPr lang="en-US" sz="2000" b="1" dirty="0">
                <a:solidFill>
                  <a:schemeClr val="accent1"/>
                </a:solidFill>
              </a:rPr>
              <a:t>Two sinewaves </a:t>
            </a:r>
            <a:r>
              <a:rPr lang="en-US" sz="2000" dirty="0">
                <a:solidFill>
                  <a:schemeClr val="accent1"/>
                </a:solidFill>
              </a:rPr>
              <a:t>per frequency 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E88872-AECF-4204-A0AE-0C9EEBF34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046" y="1573764"/>
            <a:ext cx="3089840" cy="44845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F54FE1-3A61-431A-8BEA-0C369C2C4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44" y="1559157"/>
            <a:ext cx="4178061" cy="50346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8D70462-D49F-416A-9AFD-3B699779DA71}"/>
              </a:ext>
            </a:extLst>
          </p:cNvPr>
          <p:cNvSpPr txBox="1"/>
          <p:nvPr/>
        </p:nvSpPr>
        <p:spPr>
          <a:xfrm>
            <a:off x="336430" y="867048"/>
            <a:ext cx="80053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Complete script to make quadrature modulation of</a:t>
            </a:r>
            <a:r>
              <a:rPr lang="en-US" dirty="0"/>
              <a:t> </a:t>
            </a:r>
            <a:r>
              <a:rPr lang="en-US" sz="1800" dirty="0"/>
              <a:t>two orthogonal frequencies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E614D35-7EEE-496C-9A18-25FFA0CFEC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9136" y="2518907"/>
            <a:ext cx="3891179" cy="255971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42059E-1DAF-4243-9C2D-1E281D44C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5671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Two frequencies :  </a:t>
            </a:r>
            <a:r>
              <a:rPr lang="en-US" sz="2000" b="1" dirty="0">
                <a:solidFill>
                  <a:schemeClr val="accent1"/>
                </a:solidFill>
              </a:rPr>
              <a:t>Two sinewaves </a:t>
            </a:r>
            <a:r>
              <a:rPr lang="en-US" sz="2000" dirty="0">
                <a:solidFill>
                  <a:schemeClr val="accent1"/>
                </a:solidFill>
              </a:rPr>
              <a:t>per frequency : </a:t>
            </a:r>
            <a:r>
              <a:rPr lang="en-US" sz="2000" b="1" dirty="0">
                <a:solidFill>
                  <a:schemeClr val="accent1"/>
                </a:solidFill>
              </a:rPr>
              <a:t>De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BF6B8-2E24-4F84-8352-46AE305D3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047" y="1623956"/>
            <a:ext cx="6838767" cy="43238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58A8B7-4AB0-48F2-A73A-8155F385D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45" y="1563567"/>
            <a:ext cx="3710815" cy="51327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77B441-C294-4C4F-A9A2-5DCEF80BA8CD}"/>
              </a:ext>
            </a:extLst>
          </p:cNvPr>
          <p:cNvSpPr txBox="1"/>
          <p:nvPr/>
        </p:nvSpPr>
        <p:spPr>
          <a:xfrm>
            <a:off x="336430" y="910178"/>
            <a:ext cx="11007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Complete script to demodulate signal which consists of</a:t>
            </a:r>
            <a:r>
              <a:rPr lang="en-US" dirty="0"/>
              <a:t> </a:t>
            </a:r>
            <a:r>
              <a:rPr lang="en-US" sz="1800" dirty="0"/>
              <a:t>two orthogonal quadrature modulated frequencies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4DF880-5E9A-4F21-B561-54AC68274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34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3458</TotalTime>
  <Words>9431</Words>
  <Application>Microsoft Office PowerPoint</Application>
  <PresentationFormat>Widescreen</PresentationFormat>
  <Paragraphs>1783</Paragraphs>
  <Slides>108</Slides>
  <Notes>46</Notes>
  <HiddenSlides>0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20" baseType="lpstr">
      <vt:lpstr>-apple-system</vt:lpstr>
      <vt:lpstr>Arial</vt:lpstr>
      <vt:lpstr>Arial</vt:lpstr>
      <vt:lpstr>Calibri</vt:lpstr>
      <vt:lpstr>Calibri Light</vt:lpstr>
      <vt:lpstr>Cambria Math</vt:lpstr>
      <vt:lpstr>Courier New</vt:lpstr>
      <vt:lpstr>inherit</vt:lpstr>
      <vt:lpstr>Monotype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FFT - iFFT placeholder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shift = 0</dc:title>
  <dc:creator>Zoladz, Miroslaw (Nokia - PL/Krakow)</dc:creator>
  <cp:lastModifiedBy>Dreszer, Jakub (Nokia - PL/Krakow)</cp:lastModifiedBy>
  <cp:revision>126</cp:revision>
  <dcterms:created xsi:type="dcterms:W3CDTF">2022-05-17T08:27:47Z</dcterms:created>
  <dcterms:modified xsi:type="dcterms:W3CDTF">2022-07-11T10:36:50Z</dcterms:modified>
</cp:coreProperties>
</file>